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9" r:id="rId3"/>
    <p:sldId id="274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293" r:id="rId15"/>
    <p:sldId id="318" r:id="rId16"/>
    <p:sldId id="325" r:id="rId17"/>
    <p:sldId id="324" r:id="rId18"/>
    <p:sldId id="321" r:id="rId19"/>
    <p:sldId id="330" r:id="rId20"/>
    <p:sldId id="322" r:id="rId21"/>
    <p:sldId id="326" r:id="rId22"/>
    <p:sldId id="356" r:id="rId23"/>
    <p:sldId id="323" r:id="rId24"/>
    <p:sldId id="357" r:id="rId25"/>
    <p:sldId id="358" r:id="rId26"/>
    <p:sldId id="359" r:id="rId27"/>
    <p:sldId id="360" r:id="rId28"/>
    <p:sldId id="327" r:id="rId29"/>
    <p:sldId id="328" r:id="rId30"/>
    <p:sldId id="361" r:id="rId31"/>
    <p:sldId id="313" r:id="rId32"/>
    <p:sldId id="314" r:id="rId33"/>
    <p:sldId id="353" r:id="rId34"/>
    <p:sldId id="315" r:id="rId35"/>
    <p:sldId id="316" r:id="rId36"/>
    <p:sldId id="317" r:id="rId37"/>
    <p:sldId id="354" r:id="rId38"/>
    <p:sldId id="319" r:id="rId39"/>
    <p:sldId id="320" r:id="rId40"/>
    <p:sldId id="355" r:id="rId41"/>
    <p:sldId id="341" r:id="rId42"/>
    <p:sldId id="265" r:id="rId43"/>
    <p:sldId id="267" r:id="rId44"/>
    <p:sldId id="268" r:id="rId45"/>
    <p:sldId id="290" r:id="rId46"/>
    <p:sldId id="279" r:id="rId47"/>
    <p:sldId id="292" r:id="rId48"/>
    <p:sldId id="352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huedXuWeKKHvHqj2pGIgpcbRQs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DEEBF7"/>
    <a:srgbClr val="0286CC"/>
    <a:srgbClr val="16649F"/>
    <a:srgbClr val="387BB9"/>
    <a:srgbClr val="558FC4"/>
    <a:srgbClr val="7EA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417BD8-F311-475E-B416-1F48A07D75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695CCEE-AB92-4566-BC3C-B183AC77F656}">
      <dgm:prSet phldrT="[텍스트]" custT="1"/>
      <dgm:spPr>
        <a:solidFill>
          <a:srgbClr val="5D93C6"/>
        </a:solidFill>
      </dgm:spPr>
      <dgm:t>
        <a:bodyPr/>
        <a:lstStyle/>
        <a:p>
          <a:pPr latinLnBrk="1"/>
          <a:r>
            <a: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국제적으로 ‘</a:t>
          </a:r>
          <a:r>
            <a: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06</a:t>
          </a:r>
          <a:r>
            <a: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년 이후 </a:t>
          </a:r>
          <a:r>
            <a: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ESG </a:t>
          </a:r>
          <a:r>
            <a: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정보공개제도를 도입하는 국가가 꾸준히 증가 → ‘</a:t>
          </a:r>
          <a:r>
            <a: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20</a:t>
          </a:r>
          <a:r>
            <a: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년 기준 </a:t>
          </a:r>
          <a:r>
            <a: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84</a:t>
          </a:r>
          <a:r>
            <a: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개국에서 </a:t>
          </a:r>
          <a:r>
            <a: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ESG </a:t>
          </a:r>
          <a:r>
            <a: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정보공개제도 도입</a:t>
          </a:r>
          <a:endParaRPr lang="ko-KR" altLang="en-US" sz="1200" dirty="0"/>
        </a:p>
      </dgm:t>
    </dgm:pt>
    <dgm:pt modelId="{CE8EAF57-4DF1-4E79-873A-F6942897A77F}" type="parTrans" cxnId="{22FEFB6D-9207-486F-8070-2B91CCB74E2B}">
      <dgm:prSet/>
      <dgm:spPr/>
      <dgm:t>
        <a:bodyPr/>
        <a:lstStyle/>
        <a:p>
          <a:pPr latinLnBrk="1"/>
          <a:endParaRPr lang="ko-KR" altLang="en-US"/>
        </a:p>
      </dgm:t>
    </dgm:pt>
    <dgm:pt modelId="{25C4DEC2-B022-455F-8FDB-53AA4A632103}" type="sibTrans" cxnId="{22FEFB6D-9207-486F-8070-2B91CCB74E2B}">
      <dgm:prSet/>
      <dgm:spPr/>
      <dgm:t>
        <a:bodyPr/>
        <a:lstStyle/>
        <a:p>
          <a:pPr latinLnBrk="1"/>
          <a:endParaRPr lang="ko-KR" altLang="en-US"/>
        </a:p>
      </dgm:t>
    </dgm:pt>
    <dgm:pt modelId="{1DDE7E12-8B90-4273-B7FF-1B8B2ADC5DF2}">
      <dgm:prSet phldrT="[텍스트]" custT="1"/>
      <dgm:spPr>
        <a:solidFill>
          <a:srgbClr val="5D93C6"/>
        </a:solidFill>
      </dgm:spPr>
      <dgm:t>
        <a:bodyPr/>
        <a:lstStyle/>
        <a:p>
          <a:pPr latinLnBrk="1"/>
          <a:r>
            <a: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“연기금 중심의 책임투자 논의” → “기업들의 지배구조 및 지속가능경영 사항 공시 </a:t>
          </a:r>
          <a:r>
            <a:rPr lang="ko-KR" altLang="en-US" sz="1200" dirty="0" err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논의”로</a:t>
          </a:r>
          <a:r>
            <a: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 </a:t>
          </a:r>
          <a:r>
            <a:rPr lang="ko-KR" altLang="en-US" sz="1200" dirty="0" err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확대중</a:t>
          </a:r>
          <a:endParaRPr lang="ko-KR" altLang="en-US" sz="1200" dirty="0"/>
        </a:p>
      </dgm:t>
    </dgm:pt>
    <dgm:pt modelId="{A46AB324-04AA-41DF-AF26-35B711226BFE}" type="parTrans" cxnId="{BE01D981-CBAA-41E4-97FD-81FA1C7AB7AF}">
      <dgm:prSet/>
      <dgm:spPr/>
      <dgm:t>
        <a:bodyPr/>
        <a:lstStyle/>
        <a:p>
          <a:pPr latinLnBrk="1"/>
          <a:endParaRPr lang="ko-KR" altLang="en-US"/>
        </a:p>
      </dgm:t>
    </dgm:pt>
    <dgm:pt modelId="{60899437-4AE3-4A87-A702-B8C90F3202A4}" type="sibTrans" cxnId="{BE01D981-CBAA-41E4-97FD-81FA1C7AB7AF}">
      <dgm:prSet/>
      <dgm:spPr/>
      <dgm:t>
        <a:bodyPr/>
        <a:lstStyle/>
        <a:p>
          <a:pPr latinLnBrk="1"/>
          <a:endParaRPr lang="ko-KR" altLang="en-US"/>
        </a:p>
      </dgm:t>
    </dgm:pt>
    <dgm:pt modelId="{650F1476-0720-49D0-97C6-31758B45A147}" type="pres">
      <dgm:prSet presAssocID="{66417BD8-F311-475E-B416-1F48A07D7563}" presName="Name0" presStyleCnt="0">
        <dgm:presLayoutVars>
          <dgm:dir/>
          <dgm:resizeHandles val="exact"/>
        </dgm:presLayoutVars>
      </dgm:prSet>
      <dgm:spPr/>
    </dgm:pt>
    <dgm:pt modelId="{3FFCE21F-56DD-4DAF-9B12-D376D61D11D5}" type="pres">
      <dgm:prSet presAssocID="{C695CCEE-AB92-4566-BC3C-B183AC77F656}" presName="node" presStyleLbl="node1" presStyleIdx="0" presStyleCnt="2" custScaleX="134424" custScaleY="4585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FCFBC0-C72D-46B4-B506-B9B75123149D}" type="pres">
      <dgm:prSet presAssocID="{25C4DEC2-B022-455F-8FDB-53AA4A632103}" presName="sibTrans" presStyleLbl="sibTrans2D1" presStyleIdx="0" presStyleCnt="1" custScaleX="77225" custScaleY="46144"/>
      <dgm:spPr/>
      <dgm:t>
        <a:bodyPr/>
        <a:lstStyle/>
        <a:p>
          <a:pPr latinLnBrk="1"/>
          <a:endParaRPr lang="ko-KR" altLang="en-US"/>
        </a:p>
      </dgm:t>
    </dgm:pt>
    <dgm:pt modelId="{93693439-D7C4-43CF-A03A-93F4ED57E1AD}" type="pres">
      <dgm:prSet presAssocID="{25C4DEC2-B022-455F-8FDB-53AA4A632103}" presName="connectorText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64C5A7E-7264-4950-8623-E0905A38E6B8}" type="pres">
      <dgm:prSet presAssocID="{1DDE7E12-8B90-4273-B7FF-1B8B2ADC5DF2}" presName="node" presStyleLbl="node1" presStyleIdx="1" presStyleCnt="2" custScaleX="128814" custScaleY="4350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4665941-45C0-4140-996A-6A08FD37A597}" type="presOf" srcId="{66417BD8-F311-475E-B416-1F48A07D7563}" destId="{650F1476-0720-49D0-97C6-31758B45A147}" srcOrd="0" destOrd="0" presId="urn:microsoft.com/office/officeart/2005/8/layout/process1"/>
    <dgm:cxn modelId="{A5AF710F-D07B-43A0-A60D-04680CF9D88D}" type="presOf" srcId="{1DDE7E12-8B90-4273-B7FF-1B8B2ADC5DF2}" destId="{964C5A7E-7264-4950-8623-E0905A38E6B8}" srcOrd="0" destOrd="0" presId="urn:microsoft.com/office/officeart/2005/8/layout/process1"/>
    <dgm:cxn modelId="{22FEFB6D-9207-486F-8070-2B91CCB74E2B}" srcId="{66417BD8-F311-475E-B416-1F48A07D7563}" destId="{C695CCEE-AB92-4566-BC3C-B183AC77F656}" srcOrd="0" destOrd="0" parTransId="{CE8EAF57-4DF1-4E79-873A-F6942897A77F}" sibTransId="{25C4DEC2-B022-455F-8FDB-53AA4A632103}"/>
    <dgm:cxn modelId="{9B978F19-BBDD-4504-8F03-C071B2F4BF13}" type="presOf" srcId="{25C4DEC2-B022-455F-8FDB-53AA4A632103}" destId="{47FCFBC0-C72D-46B4-B506-B9B75123149D}" srcOrd="0" destOrd="0" presId="urn:microsoft.com/office/officeart/2005/8/layout/process1"/>
    <dgm:cxn modelId="{BE6A045A-F91E-481C-B3ED-027347CA9579}" type="presOf" srcId="{C695CCEE-AB92-4566-BC3C-B183AC77F656}" destId="{3FFCE21F-56DD-4DAF-9B12-D376D61D11D5}" srcOrd="0" destOrd="0" presId="urn:microsoft.com/office/officeart/2005/8/layout/process1"/>
    <dgm:cxn modelId="{435D5F25-6D57-4E9C-B8F6-BA9EDABA20EF}" type="presOf" srcId="{25C4DEC2-B022-455F-8FDB-53AA4A632103}" destId="{93693439-D7C4-43CF-A03A-93F4ED57E1AD}" srcOrd="1" destOrd="0" presId="urn:microsoft.com/office/officeart/2005/8/layout/process1"/>
    <dgm:cxn modelId="{BE01D981-CBAA-41E4-97FD-81FA1C7AB7AF}" srcId="{66417BD8-F311-475E-B416-1F48A07D7563}" destId="{1DDE7E12-8B90-4273-B7FF-1B8B2ADC5DF2}" srcOrd="1" destOrd="0" parTransId="{A46AB324-04AA-41DF-AF26-35B711226BFE}" sibTransId="{60899437-4AE3-4A87-A702-B8C90F3202A4}"/>
    <dgm:cxn modelId="{CFB55486-AA5C-42DA-A992-60B1AC89F8CA}" type="presParOf" srcId="{650F1476-0720-49D0-97C6-31758B45A147}" destId="{3FFCE21F-56DD-4DAF-9B12-D376D61D11D5}" srcOrd="0" destOrd="0" presId="urn:microsoft.com/office/officeart/2005/8/layout/process1"/>
    <dgm:cxn modelId="{997BCBEB-F889-43E9-BD9E-5C55063C89C1}" type="presParOf" srcId="{650F1476-0720-49D0-97C6-31758B45A147}" destId="{47FCFBC0-C72D-46B4-B506-B9B75123149D}" srcOrd="1" destOrd="0" presId="urn:microsoft.com/office/officeart/2005/8/layout/process1"/>
    <dgm:cxn modelId="{A9E579B7-4A27-4C41-A690-10999BA95968}" type="presParOf" srcId="{47FCFBC0-C72D-46B4-B506-B9B75123149D}" destId="{93693439-D7C4-43CF-A03A-93F4ED57E1AD}" srcOrd="0" destOrd="0" presId="urn:microsoft.com/office/officeart/2005/8/layout/process1"/>
    <dgm:cxn modelId="{79E0DDF6-7A98-4142-91C8-1007CEEB8BCA}" type="presParOf" srcId="{650F1476-0720-49D0-97C6-31758B45A147}" destId="{964C5A7E-7264-4950-8623-E0905A38E6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CE21F-56DD-4DAF-9B12-D376D61D11D5}">
      <dsp:nvSpPr>
        <dsp:cNvPr id="0" name=""/>
        <dsp:cNvSpPr/>
      </dsp:nvSpPr>
      <dsp:spPr>
        <a:xfrm>
          <a:off x="2759" y="1079147"/>
          <a:ext cx="4379281" cy="896263"/>
        </a:xfrm>
        <a:prstGeom prst="roundRect">
          <a:avLst>
            <a:gd name="adj" fmla="val 10000"/>
          </a:avLst>
        </a:prstGeom>
        <a:solidFill>
          <a:srgbClr val="5D93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국제적으로 ‘</a:t>
          </a:r>
          <a:r>
            <a:rPr lang="en-US" altLang="ko-KR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06</a:t>
          </a:r>
          <a:r>
            <a:rPr lang="ko-KR" altLang="en-US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년 이후 </a:t>
          </a:r>
          <a:r>
            <a:rPr lang="en-US" altLang="ko-KR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ESG </a:t>
          </a:r>
          <a:r>
            <a:rPr lang="ko-KR" altLang="en-US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정보공개제도를 도입하는 국가가 꾸준히 증가 → ‘</a:t>
          </a:r>
          <a:r>
            <a:rPr lang="en-US" altLang="ko-KR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20</a:t>
          </a:r>
          <a:r>
            <a:rPr lang="ko-KR" altLang="en-US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년 기준 </a:t>
          </a:r>
          <a:r>
            <a:rPr lang="en-US" altLang="ko-KR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84</a:t>
          </a:r>
          <a:r>
            <a:rPr lang="ko-KR" altLang="en-US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개국에서 </a:t>
          </a:r>
          <a:r>
            <a:rPr lang="en-US" altLang="ko-KR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ESG </a:t>
          </a:r>
          <a:r>
            <a:rPr lang="ko-KR" altLang="en-US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정보공개제도 도입</a:t>
          </a:r>
          <a:endParaRPr lang="ko-KR" altLang="en-US" sz="1200" kern="1200" dirty="0"/>
        </a:p>
      </dsp:txBody>
      <dsp:txXfrm>
        <a:off x="29010" y="1105398"/>
        <a:ext cx="4326779" cy="843761"/>
      </dsp:txXfrm>
    </dsp:sp>
    <dsp:sp modelId="{47FCFBC0-C72D-46B4-B506-B9B75123149D}">
      <dsp:nvSpPr>
        <dsp:cNvPr id="0" name=""/>
        <dsp:cNvSpPr/>
      </dsp:nvSpPr>
      <dsp:spPr>
        <a:xfrm>
          <a:off x="4786470" y="1340871"/>
          <a:ext cx="533359" cy="372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>
        <a:off x="4786470" y="1415434"/>
        <a:ext cx="421515" cy="223688"/>
      </dsp:txXfrm>
    </dsp:sp>
    <dsp:sp modelId="{964C5A7E-7264-4950-8623-E0905A38E6B8}">
      <dsp:nvSpPr>
        <dsp:cNvPr id="0" name=""/>
        <dsp:cNvSpPr/>
      </dsp:nvSpPr>
      <dsp:spPr>
        <a:xfrm>
          <a:off x="5685165" y="1102095"/>
          <a:ext cx="4196517" cy="850367"/>
        </a:xfrm>
        <a:prstGeom prst="roundRect">
          <a:avLst>
            <a:gd name="adj" fmla="val 10000"/>
          </a:avLst>
        </a:prstGeom>
        <a:solidFill>
          <a:srgbClr val="5D93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“연기금 중심의 책임투자 논의” → “기업들의 지배구조 및 지속가능경영 사항 공시 </a:t>
          </a:r>
          <a:r>
            <a:rPr lang="ko-KR" altLang="en-US" sz="1200" kern="1200" dirty="0" err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논의”로</a:t>
          </a:r>
          <a:r>
            <a:rPr lang="ko-KR" altLang="en-US" sz="120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 </a:t>
          </a:r>
          <a:r>
            <a:rPr lang="ko-KR" altLang="en-US" sz="1200" kern="1200" dirty="0" err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확대중</a:t>
          </a:r>
          <a:endParaRPr lang="ko-KR" altLang="en-US" sz="1200" kern="1200" dirty="0"/>
        </a:p>
      </dsp:txBody>
      <dsp:txXfrm>
        <a:off x="5710071" y="1127001"/>
        <a:ext cx="4146705" cy="800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910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브랜드</a:t>
            </a:r>
            <a:r>
              <a:rPr lang="ko-KR" altLang="en-US" baseline="0" dirty="0"/>
              <a:t> 가치 제고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주주 투자 유입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다우존스 지수 </a:t>
            </a:r>
            <a:r>
              <a:rPr lang="en-US" altLang="ko-KR" dirty="0"/>
              <a:t>– </a:t>
            </a:r>
            <a:r>
              <a:rPr lang="en-US" altLang="ko-KR" dirty="0" err="1"/>
              <a:t>esg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899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2660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3368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8151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3572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6680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177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680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21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45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공유폴더</a:t>
            </a:r>
            <a:r>
              <a:rPr lang="en-US" altLang="ko-KR" dirty="0"/>
              <a:t>/</a:t>
            </a:r>
            <a:r>
              <a:rPr lang="ko-KR" altLang="en-US" dirty="0"/>
              <a:t>참고자료</a:t>
            </a:r>
            <a:r>
              <a:rPr lang="en-US" altLang="ko-KR" dirty="0"/>
              <a:t>/ESG</a:t>
            </a:r>
            <a:r>
              <a:rPr lang="ko-KR" altLang="en-US" dirty="0"/>
              <a:t>영향</a:t>
            </a:r>
            <a:r>
              <a:rPr lang="en-US" altLang="ko-KR" dirty="0"/>
              <a:t>_FN.pdf . </a:t>
            </a:r>
            <a:r>
              <a:rPr lang="en-US" altLang="ko-KR" dirty="0" err="1"/>
              <a:t>Esg</a:t>
            </a:r>
            <a:r>
              <a:rPr lang="ko-KR" altLang="en-US" dirty="0"/>
              <a:t>는 다양한 경로로 기업가치에 영향을 미침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42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https://www.newspim.com/news/view/20220608000835</a:t>
            </a:r>
            <a:endParaRPr dirty="0"/>
          </a:p>
        </p:txBody>
      </p:sp>
      <p:sp>
        <p:nvSpPr>
          <p:cNvPr id="154" name="Google Shape;1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1321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8981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https://www.econovill.com/news/articleView.html?idxno=577413</a:t>
            </a:r>
            <a:endParaRPr dirty="0"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205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우리은행 </a:t>
            </a:r>
            <a:r>
              <a:rPr lang="en-US" altLang="ko-KR" dirty="0" err="1"/>
              <a:t>esg</a:t>
            </a:r>
            <a:r>
              <a:rPr lang="en-US" altLang="ko-KR" dirty="0"/>
              <a:t> </a:t>
            </a:r>
            <a:r>
              <a:rPr lang="ko-KR" altLang="en-US" dirty="0"/>
              <a:t>정리 링크 </a:t>
            </a:r>
            <a:r>
              <a:rPr lang="en-US" altLang="ko-KR" dirty="0"/>
              <a:t>https://www.meconomynews.com/news/articleView.html?idxno=65160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https://spot.wooribank.com/pot/Dream?withyou=BPPCT0005&amp;BOARD_ID=B00060&amp;bbsMode=view&amp;ARTICLE_ID=46712</a:t>
            </a:r>
            <a:endParaRPr dirty="0"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541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07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7FAFC-757E-4B53-9C25-F8D7EBED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A804E7-900B-47F9-94A1-CCADB4D1B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D1145-7007-41DB-A76A-FD4710C1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7C0A-67F4-4659-B680-1102C5CF549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5ED40C-00F8-4328-A8D9-B1E574724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8D024-CCE7-4812-9FC8-8DD1535F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990-4A7A-424E-8FE5-F87E9BE3B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92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jaeyoung9826@wooribank.com" TargetMode="External"/><Relationship Id="rId3" Type="http://schemas.openxmlformats.org/officeDocument/2006/relationships/image" Target="../media/image1.jpg"/><Relationship Id="rId7" Type="http://schemas.openxmlformats.org/officeDocument/2006/relationships/hyperlink" Target="mailto:jaepil.choi@wooribank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wkdwjs1325@wooribank.com" TargetMode="External"/><Relationship Id="rId5" Type="http://schemas.openxmlformats.org/officeDocument/2006/relationships/hyperlink" Target="mailto:vanjoo@wooribank.com" TargetMode="External"/><Relationship Id="rId4" Type="http://schemas.openxmlformats.org/officeDocument/2006/relationships/hyperlink" Target="mailto:chicken96@wooribank.com" TargetMode="Externa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mp"/><Relationship Id="rId13" Type="http://schemas.openxmlformats.org/officeDocument/2006/relationships/image" Target="../media/image69.png"/><Relationship Id="rId18" Type="http://schemas.openxmlformats.org/officeDocument/2006/relationships/image" Target="../media/image74.tmp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73.tm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2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1.tmp"/><Relationship Id="rId10" Type="http://schemas.microsoft.com/office/2007/relationships/hdphoto" Target="../media/hdphoto2.wdp"/><Relationship Id="rId19" Type="http://schemas.openxmlformats.org/officeDocument/2006/relationships/image" Target="../media/image75.png"/><Relationship Id="rId4" Type="http://schemas.microsoft.com/office/2007/relationships/hdphoto" Target="../media/hdphoto1.wdp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64.png"/><Relationship Id="rId18" Type="http://schemas.openxmlformats.org/officeDocument/2006/relationships/image" Target="../media/image81.svg"/><Relationship Id="rId3" Type="http://schemas.openxmlformats.org/officeDocument/2006/relationships/image" Target="../media/image67.png"/><Relationship Id="rId7" Type="http://schemas.openxmlformats.org/officeDocument/2006/relationships/image" Target="../media/image71.tmp"/><Relationship Id="rId12" Type="http://schemas.openxmlformats.org/officeDocument/2006/relationships/image" Target="../media/image77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tmp"/><Relationship Id="rId19" Type="http://schemas.openxmlformats.org/officeDocument/2006/relationships/image" Target="../media/image2.png"/><Relationship Id="rId4" Type="http://schemas.openxmlformats.org/officeDocument/2006/relationships/image" Target="../media/image68.png"/><Relationship Id="rId9" Type="http://schemas.openxmlformats.org/officeDocument/2006/relationships/image" Target="../media/image73.tmp"/><Relationship Id="rId14" Type="http://schemas.openxmlformats.org/officeDocument/2006/relationships/image" Target="../media/image78.tm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8.png"/><Relationship Id="rId7" Type="http://schemas.openxmlformats.org/officeDocument/2006/relationships/image" Target="../media/image83.png"/><Relationship Id="rId12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tmp"/><Relationship Id="rId11" Type="http://schemas.openxmlformats.org/officeDocument/2006/relationships/image" Target="../media/image85.png"/><Relationship Id="rId5" Type="http://schemas.openxmlformats.org/officeDocument/2006/relationships/image" Target="../media/image64.png"/><Relationship Id="rId10" Type="http://schemas.microsoft.com/office/2007/relationships/hdphoto" Target="../media/hdphoto4.wdp"/><Relationship Id="rId4" Type="http://schemas.openxmlformats.org/officeDocument/2006/relationships/image" Target="../media/image69.png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8.tmp"/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tmp"/><Relationship Id="rId11" Type="http://schemas.microsoft.com/office/2007/relationships/hdphoto" Target="../media/hdphoto6.wdp"/><Relationship Id="rId5" Type="http://schemas.openxmlformats.org/officeDocument/2006/relationships/image" Target="../media/image64.png"/><Relationship Id="rId15" Type="http://schemas.openxmlformats.org/officeDocument/2006/relationships/image" Target="../media/image2.png"/><Relationship Id="rId10" Type="http://schemas.openxmlformats.org/officeDocument/2006/relationships/image" Target="../media/image87.png"/><Relationship Id="rId4" Type="http://schemas.openxmlformats.org/officeDocument/2006/relationships/image" Target="../media/image69.png"/><Relationship Id="rId9" Type="http://schemas.microsoft.com/office/2007/relationships/hdphoto" Target="../media/hdphoto5.wdp"/><Relationship Id="rId1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0.png"/><Relationship Id="rId3" Type="http://schemas.openxmlformats.org/officeDocument/2006/relationships/image" Target="../media/image82.png"/><Relationship Id="rId7" Type="http://schemas.openxmlformats.org/officeDocument/2006/relationships/image" Target="../media/image71.tmp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11" Type="http://schemas.microsoft.com/office/2007/relationships/hdphoto" Target="../media/hdphoto5.wdp"/><Relationship Id="rId5" Type="http://schemas.openxmlformats.org/officeDocument/2006/relationships/image" Target="../media/image69.png"/><Relationship Id="rId15" Type="http://schemas.openxmlformats.org/officeDocument/2006/relationships/image" Target="../media/image2.png"/><Relationship Id="rId10" Type="http://schemas.openxmlformats.org/officeDocument/2006/relationships/image" Target="../media/image86.png"/><Relationship Id="rId4" Type="http://schemas.openxmlformats.org/officeDocument/2006/relationships/image" Target="../media/image68.png"/><Relationship Id="rId9" Type="http://schemas.openxmlformats.org/officeDocument/2006/relationships/image" Target="../media/image78.tmp"/><Relationship Id="rId14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71.tmp"/><Relationship Id="rId12" Type="http://schemas.openxmlformats.org/officeDocument/2006/relationships/image" Target="../media/image78.tmp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11" Type="http://schemas.openxmlformats.org/officeDocument/2006/relationships/image" Target="../media/image89.png"/><Relationship Id="rId5" Type="http://schemas.openxmlformats.org/officeDocument/2006/relationships/image" Target="../media/image69.png"/><Relationship Id="rId15" Type="http://schemas.openxmlformats.org/officeDocument/2006/relationships/image" Target="../media/image88.png"/><Relationship Id="rId10" Type="http://schemas.microsoft.com/office/2007/relationships/hdphoto" Target="../media/hdphoto5.wdp"/><Relationship Id="rId4" Type="http://schemas.openxmlformats.org/officeDocument/2006/relationships/image" Target="../media/image68.png"/><Relationship Id="rId9" Type="http://schemas.openxmlformats.org/officeDocument/2006/relationships/image" Target="../media/image86.png"/><Relationship Id="rId1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mp"/><Relationship Id="rId13" Type="http://schemas.openxmlformats.org/officeDocument/2006/relationships/image" Target="../media/image94.png"/><Relationship Id="rId18" Type="http://schemas.openxmlformats.org/officeDocument/2006/relationships/image" Target="../media/image98.png"/><Relationship Id="rId3" Type="http://schemas.openxmlformats.org/officeDocument/2006/relationships/image" Target="../media/image82.png"/><Relationship Id="rId7" Type="http://schemas.openxmlformats.org/officeDocument/2006/relationships/image" Target="../media/image92.png"/><Relationship Id="rId12" Type="http://schemas.openxmlformats.org/officeDocument/2006/relationships/image" Target="../media/image93.png"/><Relationship Id="rId17" Type="http://schemas.openxmlformats.org/officeDocument/2006/relationships/image" Target="../media/image97.tmp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6.tmp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11" Type="http://schemas.microsoft.com/office/2007/relationships/hdphoto" Target="../media/hdphoto5.wdp"/><Relationship Id="rId5" Type="http://schemas.openxmlformats.org/officeDocument/2006/relationships/image" Target="../media/image69.png"/><Relationship Id="rId15" Type="http://schemas.openxmlformats.org/officeDocument/2006/relationships/image" Target="../media/image78.tmp"/><Relationship Id="rId10" Type="http://schemas.openxmlformats.org/officeDocument/2006/relationships/image" Target="../media/image86.png"/><Relationship Id="rId19" Type="http://schemas.microsoft.com/office/2007/relationships/hdphoto" Target="../media/hdphoto8.wdp"/><Relationship Id="rId4" Type="http://schemas.openxmlformats.org/officeDocument/2006/relationships/image" Target="../media/image68.png"/><Relationship Id="rId9" Type="http://schemas.openxmlformats.org/officeDocument/2006/relationships/image" Target="../media/image77.png"/><Relationship Id="rId1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8.tmp"/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microsoft.com/office/2007/relationships/hdphoto" Target="../media/hdphoto8.wdp"/><Relationship Id="rId17" Type="http://schemas.openxmlformats.org/officeDocument/2006/relationships/image" Target="../media/image2.png"/><Relationship Id="rId2" Type="http://schemas.openxmlformats.org/officeDocument/2006/relationships/image" Target="../media/image82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tmp"/><Relationship Id="rId11" Type="http://schemas.openxmlformats.org/officeDocument/2006/relationships/image" Target="../media/image98.png"/><Relationship Id="rId5" Type="http://schemas.openxmlformats.org/officeDocument/2006/relationships/image" Target="../media/image64.png"/><Relationship Id="rId15" Type="http://schemas.openxmlformats.org/officeDocument/2006/relationships/image" Target="../media/image94.png"/><Relationship Id="rId10" Type="http://schemas.openxmlformats.org/officeDocument/2006/relationships/image" Target="../media/image93.png"/><Relationship Id="rId4" Type="http://schemas.openxmlformats.org/officeDocument/2006/relationships/image" Target="../media/image69.png"/><Relationship Id="rId9" Type="http://schemas.microsoft.com/office/2007/relationships/hdphoto" Target="../media/hdphoto5.wdp"/><Relationship Id="rId1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5.png"/><Relationship Id="rId3" Type="http://schemas.openxmlformats.org/officeDocument/2006/relationships/image" Target="../media/image68.png"/><Relationship Id="rId7" Type="http://schemas.openxmlformats.org/officeDocument/2006/relationships/image" Target="../media/image71.tmp"/><Relationship Id="rId12" Type="http://schemas.openxmlformats.org/officeDocument/2006/relationships/image" Target="../media/image94.png"/><Relationship Id="rId17" Type="http://schemas.openxmlformats.org/officeDocument/2006/relationships/image" Target="../media/image2.png"/><Relationship Id="rId2" Type="http://schemas.openxmlformats.org/officeDocument/2006/relationships/image" Target="../media/image82.png"/><Relationship Id="rId16" Type="http://schemas.openxmlformats.org/officeDocument/2006/relationships/image" Target="../media/image97.tmp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11" Type="http://schemas.openxmlformats.org/officeDocument/2006/relationships/image" Target="../media/image93.png"/><Relationship Id="rId5" Type="http://schemas.openxmlformats.org/officeDocument/2006/relationships/image" Target="../media/image64.png"/><Relationship Id="rId15" Type="http://schemas.openxmlformats.org/officeDocument/2006/relationships/image" Target="../media/image96.tmp"/><Relationship Id="rId10" Type="http://schemas.microsoft.com/office/2007/relationships/hdphoto" Target="../media/hdphoto5.wdp"/><Relationship Id="rId4" Type="http://schemas.openxmlformats.org/officeDocument/2006/relationships/image" Target="../media/image69.png"/><Relationship Id="rId9" Type="http://schemas.openxmlformats.org/officeDocument/2006/relationships/image" Target="../media/image86.png"/><Relationship Id="rId14" Type="http://schemas.openxmlformats.org/officeDocument/2006/relationships/image" Target="../media/image78.tm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.png"/><Relationship Id="rId3" Type="http://schemas.openxmlformats.org/officeDocument/2006/relationships/image" Target="../media/image68.png"/><Relationship Id="rId7" Type="http://schemas.openxmlformats.org/officeDocument/2006/relationships/image" Target="../media/image99.png"/><Relationship Id="rId12" Type="http://schemas.openxmlformats.org/officeDocument/2006/relationships/image" Target="../media/image10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tmp"/><Relationship Id="rId11" Type="http://schemas.openxmlformats.org/officeDocument/2006/relationships/image" Target="../media/image102.jpeg"/><Relationship Id="rId5" Type="http://schemas.openxmlformats.org/officeDocument/2006/relationships/image" Target="../media/image64.png"/><Relationship Id="rId10" Type="http://schemas.openxmlformats.org/officeDocument/2006/relationships/image" Target="../media/image101.png"/><Relationship Id="rId4" Type="http://schemas.openxmlformats.org/officeDocument/2006/relationships/image" Target="../media/image69.png"/><Relationship Id="rId9" Type="http://schemas.openxmlformats.org/officeDocument/2006/relationships/image" Target="../media/image10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8.png"/><Relationship Id="rId7" Type="http://schemas.openxmlformats.org/officeDocument/2006/relationships/image" Target="../media/image7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11" Type="http://schemas.openxmlformats.org/officeDocument/2006/relationships/image" Target="../media/image2.png"/><Relationship Id="rId5" Type="http://schemas.openxmlformats.org/officeDocument/2006/relationships/image" Target="../media/image78.tmp"/><Relationship Id="rId10" Type="http://schemas.openxmlformats.org/officeDocument/2006/relationships/image" Target="../media/image81.svg"/><Relationship Id="rId4" Type="http://schemas.openxmlformats.org/officeDocument/2006/relationships/image" Target="../media/image69.png"/><Relationship Id="rId9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133.sv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건강한 지배구조로 가꾸는 ESG경영 - S-OIL 공식 블로그 : S-OIL STO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145" y="1442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-66545" y="20188"/>
            <a:ext cx="10312400" cy="6866652"/>
          </a:xfrm>
          <a:prstGeom prst="rect">
            <a:avLst/>
          </a:prstGeom>
          <a:solidFill>
            <a:schemeClr val="lt1">
              <a:alpha val="6666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32658" y="377309"/>
            <a:ext cx="187206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2022 – 2기</a:t>
            </a:r>
            <a:endParaRPr sz="1200" b="0" i="0" u="none" strike="noStrike" cap="none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332658" y="585284"/>
            <a:ext cx="3078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우리은행 디지털 금융 MBA</a:t>
            </a:r>
            <a:endParaRPr sz="1200" b="0" i="0" u="none" strike="noStrike" cap="none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772160" y="2269776"/>
            <a:ext cx="12452033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1" i="0" u="none" strike="noStrike" cap="none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우리</a:t>
            </a:r>
            <a:r>
              <a:rPr lang="en-US" altLang="ko-KR" sz="4000" b="1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WON</a:t>
            </a:r>
            <a:r>
              <a:rPr lang="en-US" altLang="ko-KR" sz="4000" b="1" i="0" u="none" strike="noStrike" cap="none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</a:t>
            </a:r>
            <a:r>
              <a:rPr lang="ko-KR" altLang="en-US" sz="4000" b="1" i="0" u="none" strike="noStrike" cap="none" dirty="0" err="1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기업뱅킹</a:t>
            </a:r>
            <a:r>
              <a:rPr lang="ko-KR" altLang="en-US" sz="4000" b="1" i="0" u="none" strike="noStrike" cap="none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내 </a:t>
            </a:r>
            <a:endParaRPr lang="en-US" altLang="ko-KR" sz="4000" b="1" i="0" u="none" strike="noStrike" cap="none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4000" b="1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ESG </a:t>
            </a:r>
            <a:r>
              <a:rPr lang="ko-KR" altLang="en-US" sz="4000" b="1" i="0" u="none" strike="noStrike" cap="none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진단플랫폼</a:t>
            </a:r>
            <a:r>
              <a:rPr lang="ko-KR" altLang="en-US" sz="4000" b="1" i="0" u="none" strike="noStrike" cap="none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구축 제안</a:t>
            </a:r>
            <a:endParaRPr sz="4000" b="1" i="0" u="none" strike="noStrike" cap="none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9191150" y="6411667"/>
            <a:ext cx="29161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TEAM RPY(김하림, 마시현, 주수인, 최정윤)</a:t>
            </a:r>
            <a:endParaRPr sz="1200" b="0" i="0" u="none" strike="noStrike" cap="none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cxnSp>
        <p:nvCxnSpPr>
          <p:cNvPr id="94" name="Google Shape;94;p1"/>
          <p:cNvCxnSpPr/>
          <p:nvPr/>
        </p:nvCxnSpPr>
        <p:spPr>
          <a:xfrm>
            <a:off x="772160" y="1897380"/>
            <a:ext cx="8188960" cy="0"/>
          </a:xfrm>
          <a:prstGeom prst="straightConnector1">
            <a:avLst/>
          </a:prstGeom>
          <a:noFill/>
          <a:ln w="9525" cap="flat" cmpd="sng">
            <a:solidFill>
              <a:srgbClr val="1E4E7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"/>
          <p:cNvCxnSpPr/>
          <p:nvPr/>
        </p:nvCxnSpPr>
        <p:spPr>
          <a:xfrm>
            <a:off x="772160" y="4120515"/>
            <a:ext cx="8107680" cy="0"/>
          </a:xfrm>
          <a:prstGeom prst="straightConnector1">
            <a:avLst/>
          </a:prstGeom>
          <a:noFill/>
          <a:ln w="9525" cap="flat" cmpd="sng">
            <a:solidFill>
              <a:srgbClr val="1E4E7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8781143" y="0"/>
            <a:ext cx="4304837" cy="6872420"/>
          </a:xfrm>
          <a:prstGeom prst="flowChartInputOutpu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797339" y="1467427"/>
            <a:ext cx="549553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우리은행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2021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상반기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입행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디지털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MBA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프로젝트</a:t>
            </a:r>
            <a:endParaRPr sz="1800" b="0" i="0" u="none" strike="noStrike" cap="none" dirty="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3605055" y="4673046"/>
            <a:ext cx="646619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디지털전략그룹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주임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김하림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400" b="0" i="0" u="sng" strike="noStrike" cap="none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chicken96@wooribank.com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endParaRPr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디지털전략그룹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계장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박주동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400" b="0" i="0" u="sng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vanjoo@wooribank.com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디지털전략그룹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계장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육경민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400" b="0" i="0" u="sng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wkdwjs1325@wooribank.com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endParaRPr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디지털전략그룹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계장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최재필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400" b="0" i="0" u="sng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jaepil.choi@wooribank.com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3101451" y="4260520"/>
            <a:ext cx="663892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조장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디지털전략그룹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계장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윤재영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r>
              <a:rPr lang="en-US" sz="1400" b="0" i="0" u="sng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jaeyoung9826@wooribank.com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2E38AC-1CFD-8209-13AA-522C75979175}"/>
              </a:ext>
            </a:extLst>
          </p:cNvPr>
          <p:cNvGrpSpPr/>
          <p:nvPr/>
        </p:nvGrpSpPr>
        <p:grpSpPr>
          <a:xfrm>
            <a:off x="9962865" y="6114197"/>
            <a:ext cx="1836043" cy="464312"/>
            <a:chOff x="9322271" y="5996960"/>
            <a:chExt cx="2340160" cy="58154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EAAE646-5F8A-8B6A-417B-670C36886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74958" b="-3443"/>
            <a:stretch/>
          </p:blipFill>
          <p:spPr>
            <a:xfrm>
              <a:off x="9322271" y="5996960"/>
              <a:ext cx="583729" cy="58154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C64DA92-EB2A-7CF8-474E-2A66E3BB5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26"/>
            <a:stretch/>
          </p:blipFill>
          <p:spPr>
            <a:xfrm>
              <a:off x="9900829" y="6014661"/>
              <a:ext cx="1761602" cy="562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7574780" y="253581"/>
            <a:ext cx="4348751" cy="276999"/>
            <a:chOff x="7574780" y="253581"/>
            <a:chExt cx="4348751" cy="276999"/>
          </a:xfrm>
        </p:grpSpPr>
        <p:sp>
          <p:nvSpPr>
            <p:cNvPr id="190" name="Google Shape;190;p6"/>
            <p:cNvSpPr/>
            <p:nvPr/>
          </p:nvSpPr>
          <p:spPr>
            <a:xfrm>
              <a:off x="10993353" y="282080"/>
              <a:ext cx="930178" cy="22000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7934960" y="253581"/>
              <a:ext cx="11804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ea typeface="KoPubWorld돋움체 Light" panose="00000300000000000000" pitchFamily="2" charset="-127"/>
                  <a:sym typeface="Arial"/>
                </a:rPr>
                <a:t>Chapter 1</a:t>
              </a:r>
              <a:endParaRPr sz="1200" b="0" i="0" u="none" strike="noStrike" cap="none" dirty="0">
                <a:solidFill>
                  <a:schemeClr val="lt1"/>
                </a:solidFill>
                <a:ea typeface="KoPubWorld돋움체 Light" panose="00000300000000000000" pitchFamily="2" charset="-127"/>
                <a:sym typeface="Arial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02453" y="1455785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우리금융은 지난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2019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지주사를 설립한 뒤 그룹 차원의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경영을 은행권 최초로 도입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월에는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경영부를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신설하고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ESG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경영을 본격화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건물부문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온실가스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에너지 목표관리제 우수기업 포상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'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국토교통부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장관상 수상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146" name="Picture 2" descr="국내 대표 ESG 평가기관 서스틴베스트 ESG 평가에서 최고등급‘AA(최우수)’획득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860" y="3559491"/>
            <a:ext cx="2629850" cy="23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에너지 목표관리 우수기업 국토교통부 장관상 수상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1" y="3559491"/>
            <a:ext cx="1972413" cy="23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02453" y="3964504"/>
            <a:ext cx="470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올해 </a:t>
            </a:r>
            <a:r>
              <a:rPr lang="en-US" altLang="ko-KR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월엔 세계 </a:t>
            </a:r>
            <a:r>
              <a:rPr lang="en-US" altLang="ko-KR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 신용평가사 중 하나인 </a:t>
            </a:r>
            <a:r>
              <a:rPr lang="en-US" altLang="ko-KR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S&amp;P</a:t>
            </a:r>
            <a:r>
              <a:rPr lang="ko-KR" altLang="en-US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글로벌이 발표한 ‘</a:t>
            </a:r>
            <a:r>
              <a:rPr lang="en-US" altLang="ko-KR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2022</a:t>
            </a:r>
            <a:r>
              <a:rPr lang="ko-KR" altLang="en-US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기업 지속 가능성 </a:t>
            </a:r>
            <a:r>
              <a:rPr lang="ko-KR" altLang="en-US" dirty="0" err="1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평가’에서</a:t>
            </a:r>
            <a:r>
              <a:rPr lang="ko-KR" altLang="en-US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국내 금융그룹으로 유일하게 ‘</a:t>
            </a:r>
            <a:r>
              <a:rPr lang="ko-KR" altLang="en-US" dirty="0" err="1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인더스트리</a:t>
            </a:r>
            <a:r>
              <a:rPr lang="ko-KR" altLang="en-US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무버</a:t>
            </a:r>
            <a:r>
              <a:rPr lang="en-US" altLang="ko-KR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(Industry Mover)’</a:t>
            </a:r>
            <a:r>
              <a:rPr lang="ko-KR" altLang="en-US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선정</a:t>
            </a:r>
            <a:endParaRPr lang="en-US" altLang="ko-KR" dirty="0">
              <a:solidFill>
                <a:srgbClr val="22222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solidFill>
                <a:srgbClr val="22222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국내 대표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평가기관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서스틴베스트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평가에서 최고등급‘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AA(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최우수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)’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획득</a:t>
            </a:r>
            <a:endParaRPr lang="en-US" altLang="ko-KR" dirty="0">
              <a:solidFill>
                <a:srgbClr val="22222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269D2C-2D21-4273-0B9F-E626FE85D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1CD8FC-72A1-DFD3-2C98-7197DF142B5F}"/>
              </a:ext>
            </a:extLst>
          </p:cNvPr>
          <p:cNvSpPr txBox="1"/>
          <p:nvPr/>
        </p:nvSpPr>
        <p:spPr>
          <a:xfrm>
            <a:off x="667733" y="497624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우리은행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성과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AABA6F9-A26E-C2F4-7A2E-4A34C11D8CBA}"/>
              </a:ext>
            </a:extLst>
          </p:cNvPr>
          <p:cNvGraphicFramePr>
            <a:graphicFrameLocks noGrp="1"/>
          </p:cNvGraphicFramePr>
          <p:nvPr/>
        </p:nvGraphicFramePr>
        <p:xfrm>
          <a:off x="702343" y="1344850"/>
          <a:ext cx="4661437" cy="1771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6264">
                  <a:extLst>
                    <a:ext uri="{9D8B030D-6E8A-4147-A177-3AD203B41FA5}">
                      <a16:colId xmlns:a16="http://schemas.microsoft.com/office/drawing/2014/main" val="224055080"/>
                    </a:ext>
                  </a:extLst>
                </a:gridCol>
                <a:gridCol w="1985826">
                  <a:extLst>
                    <a:ext uri="{9D8B030D-6E8A-4147-A177-3AD203B41FA5}">
                      <a16:colId xmlns:a16="http://schemas.microsoft.com/office/drawing/2014/main" val="3552390145"/>
                    </a:ext>
                  </a:extLst>
                </a:gridCol>
                <a:gridCol w="1179347">
                  <a:extLst>
                    <a:ext uri="{9D8B030D-6E8A-4147-A177-3AD203B41FA5}">
                      <a16:colId xmlns:a16="http://schemas.microsoft.com/office/drawing/2014/main" val="1997549730"/>
                    </a:ext>
                  </a:extLst>
                </a:gridCol>
              </a:tblGrid>
              <a:tr h="24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평가기관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평가등급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603161"/>
                  </a:ext>
                </a:extLst>
              </a:tr>
              <a:tr h="50957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Asia-Pacific </a:t>
                      </a:r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편입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최초편입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865105"/>
                  </a:ext>
                </a:extLst>
              </a:tr>
              <a:tr h="509579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전년대비 </a:t>
                      </a:r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등급 상향</a:t>
                      </a:r>
                      <a:endParaRPr lang="en-US" altLang="ko-KR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(2020</a:t>
                      </a:r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년 </a:t>
                      </a:r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BBB)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989434"/>
                  </a:ext>
                </a:extLst>
              </a:tr>
              <a:tr h="509579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전년대비 </a:t>
                      </a:r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등급 상향</a:t>
                      </a:r>
                      <a:endParaRPr lang="en-US" altLang="ko-KR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(2020</a:t>
                      </a:r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년 </a:t>
                      </a:r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B+)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60682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8026585-1873-C53C-C36D-8C52C38F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42" y="1710710"/>
            <a:ext cx="1383909" cy="3240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F7F2E2-2EE2-DEFB-4543-1CB45B8AE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32" y="2134805"/>
            <a:ext cx="1276528" cy="362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3028E0-44B6-60EC-CBF6-EB70E45C65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800" y="2657744"/>
            <a:ext cx="1190791" cy="4096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3013EB0-02B3-AB15-47C3-F14AEDC23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4556" y="2110663"/>
            <a:ext cx="1362265" cy="4763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EA99D5-808F-8059-D483-01687CD526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8566" y="2657744"/>
            <a:ext cx="1914792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68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7"/>
          <p:cNvGrpSpPr/>
          <p:nvPr/>
        </p:nvGrpSpPr>
        <p:grpSpPr>
          <a:xfrm>
            <a:off x="7574780" y="253581"/>
            <a:ext cx="4348751" cy="276999"/>
            <a:chOff x="7574780" y="253581"/>
            <a:chExt cx="4348751" cy="276999"/>
          </a:xfrm>
        </p:grpSpPr>
        <p:sp>
          <p:nvSpPr>
            <p:cNvPr id="205" name="Google Shape;205;p7"/>
            <p:cNvSpPr/>
            <p:nvPr/>
          </p:nvSpPr>
          <p:spPr>
            <a:xfrm>
              <a:off x="10993353" y="282080"/>
              <a:ext cx="930178" cy="22000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7934960" y="253581"/>
              <a:ext cx="11804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ea typeface="KoPubWorld돋움체 Light" panose="00000300000000000000" pitchFamily="2" charset="-127"/>
                  <a:sym typeface="Arial"/>
                </a:rPr>
                <a:t>Chapter 1</a:t>
              </a:r>
              <a:endParaRPr sz="1200" b="0" i="0" u="none" strike="noStrike" cap="none" dirty="0">
                <a:solidFill>
                  <a:schemeClr val="lt1"/>
                </a:solidFill>
                <a:ea typeface="KoPubWorld돋움체 Light" panose="00000300000000000000" pitchFamily="2" charset="-127"/>
                <a:sym typeface="Arial"/>
              </a:endParaRPr>
            </a:p>
          </p:txBody>
        </p:sp>
      </p:grp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B5A0C33-1592-4549-8F24-1E96E7AA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67" y="4295173"/>
            <a:ext cx="5369203" cy="887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98AAF2-F610-D743-A85C-F126D7AA4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67" y="1587609"/>
            <a:ext cx="9142752" cy="422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E7CF858-4A15-AB4B-9E40-24169D47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67" y="3205562"/>
            <a:ext cx="7230577" cy="887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1DCF27-7943-9141-91C0-F70548D9E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67" y="5398148"/>
            <a:ext cx="5944973" cy="695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F228A37-4F3B-BF4C-93E1-7E685642C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67" y="2212699"/>
            <a:ext cx="5171550" cy="790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3D5DFE27-567A-E44B-A42C-7799B35E71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9770" y="2224209"/>
            <a:ext cx="5080076" cy="778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EDA72760-FE39-1A4F-B11A-A5DD3D751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51" y="4295172"/>
            <a:ext cx="4851126" cy="627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CB77B4D3-9A1F-324A-B60C-1CA47F26C1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3225" y="5262395"/>
            <a:ext cx="4738207" cy="84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C5427D-5FDF-F447-91ED-0B31F710AB1D}"/>
              </a:ext>
            </a:extLst>
          </p:cNvPr>
          <p:cNvSpPr/>
          <p:nvPr/>
        </p:nvSpPr>
        <p:spPr>
          <a:xfrm>
            <a:off x="530229" y="959217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평가 기관간 지표와 방식이 달라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평가의 불투명성과 기준의 불확실성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존재함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C40D9B6-97FB-F979-1B18-F730DB726F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06E07E-DFF0-434B-2BB8-44B4F37868E0}"/>
              </a:ext>
            </a:extLst>
          </p:cNvPr>
          <p:cNvSpPr txBox="1"/>
          <p:nvPr/>
        </p:nvSpPr>
        <p:spPr>
          <a:xfrm>
            <a:off x="667733" y="497624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국내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평가의 한계</a:t>
            </a:r>
          </a:p>
        </p:txBody>
      </p:sp>
    </p:spTree>
    <p:extLst>
      <p:ext uri="{BB962C8B-B14F-4D97-AF65-F5344CB8AC3E}">
        <p14:creationId xmlns:p14="http://schemas.microsoft.com/office/powerpoint/2010/main" val="50645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7"/>
          <p:cNvGrpSpPr/>
          <p:nvPr/>
        </p:nvGrpSpPr>
        <p:grpSpPr>
          <a:xfrm>
            <a:off x="7574780" y="253581"/>
            <a:ext cx="4348751" cy="276999"/>
            <a:chOff x="7574780" y="253581"/>
            <a:chExt cx="4348751" cy="276999"/>
          </a:xfrm>
        </p:grpSpPr>
        <p:sp>
          <p:nvSpPr>
            <p:cNvPr id="205" name="Google Shape;205;p7"/>
            <p:cNvSpPr/>
            <p:nvPr/>
          </p:nvSpPr>
          <p:spPr>
            <a:xfrm>
              <a:off x="10993353" y="282080"/>
              <a:ext cx="930178" cy="22000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7934960" y="253581"/>
              <a:ext cx="11804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ea typeface="KoPubWorld돋움체 Light" panose="00000300000000000000" pitchFamily="2" charset="-127"/>
                  <a:sym typeface="Arial"/>
                </a:rPr>
                <a:t>Chapter 1</a:t>
              </a:r>
              <a:endParaRPr sz="1200" b="0" i="0" u="none" strike="noStrike" cap="none" dirty="0">
                <a:solidFill>
                  <a:schemeClr val="lt1"/>
                </a:solidFill>
                <a:ea typeface="KoPubWorld돋움체 Light" panose="00000300000000000000" pitchFamily="2" charset="-127"/>
                <a:sym typeface="Arial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C5427D-5FDF-F447-91ED-0B31F710AB1D}"/>
              </a:ext>
            </a:extLst>
          </p:cNvPr>
          <p:cNvSpPr/>
          <p:nvPr/>
        </p:nvSpPr>
        <p:spPr>
          <a:xfrm>
            <a:off x="530229" y="959217"/>
            <a:ext cx="12192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평가 기관간 지표와 방식이 달라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평가의 불투명성과 기준의 불확실성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존재함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23" name="표 12">
            <a:extLst>
              <a:ext uri="{FF2B5EF4-FFF2-40B4-BE49-F238E27FC236}">
                <a16:creationId xmlns:a16="http://schemas.microsoft.com/office/drawing/2014/main" id="{05BDC355-C6D6-9D40-ACE7-60442FD25F9E}"/>
              </a:ext>
            </a:extLst>
          </p:cNvPr>
          <p:cNvGraphicFramePr>
            <a:graphicFrameLocks noGrp="1"/>
          </p:cNvGraphicFramePr>
          <p:nvPr/>
        </p:nvGraphicFramePr>
        <p:xfrm>
          <a:off x="706510" y="2232517"/>
          <a:ext cx="4674092" cy="1091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874">
                  <a:extLst>
                    <a:ext uri="{9D8B030D-6E8A-4147-A177-3AD203B41FA5}">
                      <a16:colId xmlns:a16="http://schemas.microsoft.com/office/drawing/2014/main" val="2880417738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val="1646120155"/>
                    </a:ext>
                  </a:extLst>
                </a:gridCol>
                <a:gridCol w="567842">
                  <a:extLst>
                    <a:ext uri="{9D8B030D-6E8A-4147-A177-3AD203B41FA5}">
                      <a16:colId xmlns:a16="http://schemas.microsoft.com/office/drawing/2014/main" val="1968169380"/>
                    </a:ext>
                  </a:extLst>
                </a:gridCol>
                <a:gridCol w="1281915">
                  <a:extLst>
                    <a:ext uri="{9D8B030D-6E8A-4147-A177-3AD203B41FA5}">
                      <a16:colId xmlns:a16="http://schemas.microsoft.com/office/drawing/2014/main" val="2225480648"/>
                    </a:ext>
                  </a:extLst>
                </a:gridCol>
                <a:gridCol w="1281915">
                  <a:extLst>
                    <a:ext uri="{9D8B030D-6E8A-4147-A177-3AD203B41FA5}">
                      <a16:colId xmlns:a16="http://schemas.microsoft.com/office/drawing/2014/main" val="1611768632"/>
                    </a:ext>
                  </a:extLst>
                </a:gridCol>
              </a:tblGrid>
              <a:tr h="232774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기업</a:t>
                      </a:r>
                    </a:p>
                  </a:txBody>
                  <a:tcPr anchor="ctr">
                    <a:solidFill>
                      <a:srgbClr val="EC002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MSCI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톰슨로이터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98789"/>
                  </a:ext>
                </a:extLst>
              </a:tr>
              <a:tr h="408702"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SK</a:t>
                      </a:r>
                      <a:r>
                        <a:rPr lang="ko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하이닉스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8333168"/>
                  </a:ext>
                </a:extLst>
              </a:tr>
              <a:tr h="408702"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오뚜기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04820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6E8084-A16E-B44C-B3ED-76EDBD1FBE60}"/>
              </a:ext>
            </a:extLst>
          </p:cNvPr>
          <p:cNvSpPr/>
          <p:nvPr/>
        </p:nvSpPr>
        <p:spPr>
          <a:xfrm>
            <a:off x="5950113" y="1772825"/>
            <a:ext cx="5859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900" b="1" kern="100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900" b="1" kern="100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평가의 표준화 필요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평가 </a:t>
            </a:r>
            <a:r>
              <a:rPr lang="ko-KR" altLang="en-US" sz="900" b="1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기관마다의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점수 차이</a:t>
            </a:r>
            <a:endParaRPr lang="en" altLang="ko-Kore-KR" sz="9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endParaRPr lang="en" altLang="ko-Kore-KR" sz="9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MSCI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부문 평가에서 국내 식품기업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오뚜기에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최고 등급인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줬습니다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하지만 같은 기간 톰슨 로이터는 이 회사에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C-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등급을 부여했습니다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SK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하이닉스는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MSCI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환경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부문 평가에서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등급을 받았지만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톰슨 로이터 평가는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B+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등급이었습니다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just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블룸버그 통신에 따르면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MIT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연구 결과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평가기관들의 동일 기업에 대한 점수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일치도는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61%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밖에 되지 않는다고 합니다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기존 신용평가 시장에서는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일치도가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99%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 점을 고려하면 괴리가 큽니다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algn="just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국내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 기관 관계자는 “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평가대상인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기업들뿐만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아니라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 기관들에서도 평가 체계 표준화가 필요하다는 목소리가 계속 제기되고 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"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 말했습니다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660355-5105-074D-9BC3-41A575E162AC}"/>
              </a:ext>
            </a:extLst>
          </p:cNvPr>
          <p:cNvSpPr/>
          <p:nvPr/>
        </p:nvSpPr>
        <p:spPr>
          <a:xfrm>
            <a:off x="635286" y="1783754"/>
            <a:ext cx="2052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기관 별 </a:t>
            </a:r>
            <a:r>
              <a:rPr lang="en-US" altLang="ko-KR" sz="1200" b="1" kern="100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1200" b="1" kern="100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 점수의 차이</a:t>
            </a:r>
            <a:endParaRPr lang="ko-Kore-KR" altLang="en-US" sz="1200" b="1" dirty="0">
              <a:solidFill>
                <a:schemeClr val="accent5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3E0EE43-CC9D-2C4C-BDD7-C158A6C4F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38" y="2564588"/>
            <a:ext cx="599325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오뚜기 - 위키백과, 우리 모두의 백과사전">
            <a:extLst>
              <a:ext uri="{FF2B5EF4-FFF2-40B4-BE49-F238E27FC236}">
                <a16:creationId xmlns:a16="http://schemas.microsoft.com/office/drawing/2014/main" id="{E02C559D-0B15-5346-8FB8-9D6571799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732" y="2929148"/>
            <a:ext cx="367736" cy="3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수행의 시작/종료 54">
            <a:extLst>
              <a:ext uri="{FF2B5EF4-FFF2-40B4-BE49-F238E27FC236}">
                <a16:creationId xmlns:a16="http://schemas.microsoft.com/office/drawing/2014/main" id="{B2A44E51-6ED5-CD47-9F73-8853327305E1}"/>
              </a:ext>
            </a:extLst>
          </p:cNvPr>
          <p:cNvSpPr/>
          <p:nvPr/>
        </p:nvSpPr>
        <p:spPr>
          <a:xfrm>
            <a:off x="3243636" y="3043552"/>
            <a:ext cx="457364" cy="173763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0" name="수행의 시작/종료 55">
            <a:extLst>
              <a:ext uri="{FF2B5EF4-FFF2-40B4-BE49-F238E27FC236}">
                <a16:creationId xmlns:a16="http://schemas.microsoft.com/office/drawing/2014/main" id="{52371E66-1542-D04C-8E0F-A9F618DE4D19}"/>
              </a:ext>
            </a:extLst>
          </p:cNvPr>
          <p:cNvSpPr/>
          <p:nvPr/>
        </p:nvSpPr>
        <p:spPr>
          <a:xfrm>
            <a:off x="3243636" y="2619074"/>
            <a:ext cx="457364" cy="173763"/>
          </a:xfrm>
          <a:prstGeom prst="flowChartTermina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수행의 시작/종료 56">
            <a:extLst>
              <a:ext uri="{FF2B5EF4-FFF2-40B4-BE49-F238E27FC236}">
                <a16:creationId xmlns:a16="http://schemas.microsoft.com/office/drawing/2014/main" id="{658A1EA8-FC7D-894B-B5F5-8044C9FF6F99}"/>
              </a:ext>
            </a:extLst>
          </p:cNvPr>
          <p:cNvSpPr/>
          <p:nvPr/>
        </p:nvSpPr>
        <p:spPr>
          <a:xfrm>
            <a:off x="4499045" y="3043551"/>
            <a:ext cx="457364" cy="173763"/>
          </a:xfrm>
          <a:prstGeom prst="flowChartTermina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C-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수행의 시작/종료 57">
            <a:extLst>
              <a:ext uri="{FF2B5EF4-FFF2-40B4-BE49-F238E27FC236}">
                <a16:creationId xmlns:a16="http://schemas.microsoft.com/office/drawing/2014/main" id="{F33DA89D-CA35-8D47-A123-842AF44A3F8E}"/>
              </a:ext>
            </a:extLst>
          </p:cNvPr>
          <p:cNvSpPr/>
          <p:nvPr/>
        </p:nvSpPr>
        <p:spPr>
          <a:xfrm>
            <a:off x="4499045" y="2619074"/>
            <a:ext cx="457364" cy="173763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B+</a:t>
            </a:r>
            <a:endParaRPr kumimoji="1"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33" name="표 5">
            <a:extLst>
              <a:ext uri="{FF2B5EF4-FFF2-40B4-BE49-F238E27FC236}">
                <a16:creationId xmlns:a16="http://schemas.microsoft.com/office/drawing/2014/main" id="{457BE6FF-6E7F-E640-8FC9-05E086474626}"/>
              </a:ext>
            </a:extLst>
          </p:cNvPr>
          <p:cNvGraphicFramePr>
            <a:graphicFrameLocks noGrp="1"/>
          </p:cNvGraphicFramePr>
          <p:nvPr/>
        </p:nvGraphicFramePr>
        <p:xfrm>
          <a:off x="706510" y="4499364"/>
          <a:ext cx="5016942" cy="1008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8471">
                  <a:extLst>
                    <a:ext uri="{9D8B030D-6E8A-4147-A177-3AD203B41FA5}">
                      <a16:colId xmlns:a16="http://schemas.microsoft.com/office/drawing/2014/main" val="469930305"/>
                    </a:ext>
                  </a:extLst>
                </a:gridCol>
                <a:gridCol w="2508471">
                  <a:extLst>
                    <a:ext uri="{9D8B030D-6E8A-4147-A177-3AD203B41FA5}">
                      <a16:colId xmlns:a16="http://schemas.microsoft.com/office/drawing/2014/main" val="2037331834"/>
                    </a:ext>
                  </a:extLst>
                </a:gridCol>
              </a:tblGrid>
              <a:tr h="18775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국내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해외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20234"/>
                  </a:ext>
                </a:extLst>
              </a:tr>
              <a:tr h="25254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한국기업지배구조연구원</a:t>
                      </a:r>
                      <a:r>
                        <a:rPr lang="en-US" altLang="ko-Kore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(KCGS</a:t>
                      </a:r>
                      <a:r>
                        <a:rPr lang="en-US" altLang="ko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ore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다우존스</a:t>
                      </a:r>
                      <a:r>
                        <a:rPr lang="ko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지속가능경영지수</a:t>
                      </a:r>
                      <a:r>
                        <a:rPr lang="en-US" altLang="ko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(DJSI)</a:t>
                      </a:r>
                      <a:endParaRPr lang="ko-Kore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2231066"/>
                  </a:ext>
                </a:extLst>
              </a:tr>
              <a:tr h="2535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대신경제연구소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모건스탠리캐피털인터내셔널</a:t>
                      </a:r>
                      <a:r>
                        <a:rPr lang="en-US" altLang="ko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(MSCI)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1530346"/>
                  </a:ext>
                </a:extLst>
              </a:tr>
              <a:tr h="1564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서스틴베스트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톰슨</a:t>
                      </a:r>
                      <a:r>
                        <a:rPr lang="ko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로이터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391819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CB790D-9D8B-5944-9AE8-7F74056450CA}"/>
              </a:ext>
            </a:extLst>
          </p:cNvPr>
          <p:cNvSpPr/>
          <p:nvPr/>
        </p:nvSpPr>
        <p:spPr>
          <a:xfrm>
            <a:off x="5950113" y="4143763"/>
            <a:ext cx="585933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470" marR="63500" algn="just" latinLnBrk="1">
              <a:spcAft>
                <a:spcPts val="800"/>
              </a:spcAft>
            </a:pPr>
            <a:r>
              <a:rPr lang="ko-KR" altLang="en-US" sz="900" b="1" kern="100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공통 기준이 없는 </a:t>
            </a:r>
            <a:r>
              <a:rPr lang="en-US" altLang="ko-KR" sz="900" b="1" kern="100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900" b="1" kern="100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국내외 </a:t>
            </a:r>
            <a:r>
              <a:rPr lang="en-US" altLang="ko-KR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9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 현황</a:t>
            </a:r>
            <a:endParaRPr lang="en-US" altLang="ko-KR" sz="900" b="1" kern="1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국내에서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평가하고 등급을 매기는 기관은 한국기업지배구조연구원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KCGS),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대신경제연구소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서스틴베스트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등이 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해외의 경우 대표적으로 다우존스 지속가능경영지수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DJSI),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모건스탠리캐피털인터내셔널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MSCI),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톰슨 로이터 등이 꼽힙니다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이들 평가 기관은 대부분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등급이 필요한 기업에 평가항목 질의서를 보낸 뒤 답변을 근거로 등급을 결정하는 것으로 알려졌습니다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과정에서 공통 기준이 없는 만큼 평가는 다를 수밖에 없습니다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77470" marR="63500" algn="just" latinLnBrk="1">
              <a:spcAft>
                <a:spcPts val="800"/>
              </a:spcAft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대기업 한 관계자는 “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 기관마다 기준에 맞게 자료를 제출하고 있지만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기준이 다르다 보니 등급 차이도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빈번하다”라며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“실무에선 중복 업무가 발생하기도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한다”라고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말합니다</a:t>
            </a:r>
            <a:r>
              <a:rPr lang="en-US" altLang="ko-Kore-KR" sz="9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B22F589-F886-8B4C-9109-B92FB6142809}"/>
              </a:ext>
            </a:extLst>
          </p:cNvPr>
          <p:cNvSpPr/>
          <p:nvPr/>
        </p:nvSpPr>
        <p:spPr>
          <a:xfrm>
            <a:off x="635286" y="4005263"/>
            <a:ext cx="16193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국내외</a:t>
            </a:r>
            <a:r>
              <a:rPr lang="en-US" altLang="ko-KR" sz="1200" b="1" kern="100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ESG </a:t>
            </a:r>
            <a:r>
              <a:rPr lang="ko-KR" altLang="en-US" sz="1200" b="1" kern="100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 기관</a:t>
            </a:r>
            <a:endParaRPr lang="ko-Kore-KR" altLang="en-US" sz="1200" b="1" dirty="0">
              <a:solidFill>
                <a:schemeClr val="accent5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1546FE-61C1-B621-D149-21B55EA12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B8F515D-0C92-AEEF-D531-F2B43E892C57}"/>
              </a:ext>
            </a:extLst>
          </p:cNvPr>
          <p:cNvSpPr txBox="1"/>
          <p:nvPr/>
        </p:nvSpPr>
        <p:spPr>
          <a:xfrm>
            <a:off x="667733" y="497624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국내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평가의 한계</a:t>
            </a:r>
          </a:p>
        </p:txBody>
      </p:sp>
    </p:spTree>
    <p:extLst>
      <p:ext uri="{BB962C8B-B14F-4D97-AF65-F5344CB8AC3E}">
        <p14:creationId xmlns:p14="http://schemas.microsoft.com/office/powerpoint/2010/main" val="3243002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Malgun Gothic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grpSp>
        <p:nvGrpSpPr>
          <p:cNvPr id="216" name="Google Shape;216;p8"/>
          <p:cNvGrpSpPr/>
          <p:nvPr/>
        </p:nvGrpSpPr>
        <p:grpSpPr>
          <a:xfrm>
            <a:off x="7574780" y="253581"/>
            <a:ext cx="4348751" cy="276999"/>
            <a:chOff x="7574780" y="253581"/>
            <a:chExt cx="4348751" cy="276999"/>
          </a:xfrm>
        </p:grpSpPr>
        <p:sp>
          <p:nvSpPr>
            <p:cNvPr id="217" name="Google Shape;217;p8"/>
            <p:cNvSpPr/>
            <p:nvPr/>
          </p:nvSpPr>
          <p:spPr>
            <a:xfrm>
              <a:off x="10993353" y="282080"/>
              <a:ext cx="930178" cy="22000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Malgun Gothic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Malgun Gothic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Malgun Gothic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Malgun Gothic"/>
              </a:endParaRPr>
            </a:p>
          </p:txBody>
        </p:sp>
        <p:sp>
          <p:nvSpPr>
            <p:cNvPr id="221" name="Google Shape;221;p8"/>
            <p:cNvSpPr txBox="1"/>
            <p:nvPr/>
          </p:nvSpPr>
          <p:spPr>
            <a:xfrm>
              <a:off x="7934960" y="253581"/>
              <a:ext cx="11804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+mn-lt"/>
                  <a:ea typeface="KoPubWorld돋움체 Light" panose="00000300000000000000" pitchFamily="2" charset="-127"/>
                  <a:cs typeface="KoPubWorld돋움체 Light" panose="00000300000000000000" pitchFamily="2" charset="-127"/>
                  <a:sym typeface="Arial"/>
                </a:rPr>
                <a:t>Chapter 1</a:t>
              </a:r>
              <a:endParaRPr sz="1200" b="0" i="0" u="none" strike="noStrike" cap="none" dirty="0">
                <a:solidFill>
                  <a:schemeClr val="lt1"/>
                </a:solidFill>
                <a:latin typeface="+mn-lt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5DCEF2-2DD4-946D-F30E-3AA5146D15FC}"/>
              </a:ext>
            </a:extLst>
          </p:cNvPr>
          <p:cNvSpPr/>
          <p:nvPr/>
        </p:nvSpPr>
        <p:spPr>
          <a:xfrm>
            <a:off x="403605" y="1046537"/>
            <a:ext cx="121920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정성 평가에 가까운 </a:t>
            </a:r>
            <a:r>
              <a:rPr lang="en-US" altLang="ko-KR" sz="16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600" b="1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sz="1600" b="1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b="1" dirty="0">
                <a:solidFill>
                  <a:srgbClr val="387BB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데이터를 활용해 정량화 할 필요성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존재함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2E8B3F1D-898A-1410-AC22-513191844B1E}"/>
              </a:ext>
            </a:extLst>
          </p:cNvPr>
          <p:cNvGraphicFramePr>
            <a:graphicFrameLocks noGrp="1"/>
          </p:cNvGraphicFramePr>
          <p:nvPr/>
        </p:nvGraphicFramePr>
        <p:xfrm>
          <a:off x="463003" y="2306228"/>
          <a:ext cx="4537163" cy="1261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9806">
                  <a:extLst>
                    <a:ext uri="{9D8B030D-6E8A-4147-A177-3AD203B41FA5}">
                      <a16:colId xmlns:a16="http://schemas.microsoft.com/office/drawing/2014/main" val="4199076150"/>
                    </a:ext>
                  </a:extLst>
                </a:gridCol>
                <a:gridCol w="3017357">
                  <a:extLst>
                    <a:ext uri="{9D8B030D-6E8A-4147-A177-3AD203B41FA5}">
                      <a16:colId xmlns:a16="http://schemas.microsoft.com/office/drawing/2014/main" val="2147419943"/>
                    </a:ext>
                  </a:extLst>
                </a:gridCol>
              </a:tblGrid>
              <a:tr h="27801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세부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자료</a:t>
                      </a:r>
                      <a:endParaRPr lang="ko-Kore-KR" altLang="en-US" sz="1200" b="1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21492"/>
                  </a:ext>
                </a:extLst>
              </a:tr>
              <a:tr h="245817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기업</a:t>
                      </a:r>
                      <a:r>
                        <a:rPr lang="ko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공시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사업보고서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6484029"/>
                  </a:ext>
                </a:extLst>
              </a:tr>
              <a:tr h="24581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지속가능성경영보고서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94632535"/>
                  </a:ext>
                </a:extLst>
              </a:tr>
              <a:tr h="24581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홈페이지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20054188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미디어</a:t>
                      </a:r>
                      <a:r>
                        <a:rPr lang="ko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자료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1221920"/>
                  </a:ext>
                </a:extLst>
              </a:tr>
            </a:tbl>
          </a:graphicData>
        </a:graphic>
      </p:graphicFrame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9CD184E-FF3D-8E93-CB48-CE1D5FA8A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315" y="1723574"/>
            <a:ext cx="2430288" cy="1997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97C3F20-DAE2-6C5A-B6D6-8A09065DC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476" y="1723574"/>
            <a:ext cx="2430288" cy="183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D5F6BF-9869-D0A3-307B-59F36170EB6B}"/>
              </a:ext>
            </a:extLst>
          </p:cNvPr>
          <p:cNvSpPr txBox="1"/>
          <p:nvPr/>
        </p:nvSpPr>
        <p:spPr>
          <a:xfrm>
            <a:off x="6197315" y="3936122"/>
            <a:ext cx="14697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▲ 뉴스 기사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72F1D3-62D9-4E5D-9D1B-D4A037109857}"/>
              </a:ext>
            </a:extLst>
          </p:cNvPr>
          <p:cNvSpPr txBox="1"/>
          <p:nvPr/>
        </p:nvSpPr>
        <p:spPr>
          <a:xfrm>
            <a:off x="8912476" y="3937806"/>
            <a:ext cx="14697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▲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Dart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사업보고서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오른쪽 화살표[R] 56">
            <a:extLst>
              <a:ext uri="{FF2B5EF4-FFF2-40B4-BE49-F238E27FC236}">
                <a16:creationId xmlns:a16="http://schemas.microsoft.com/office/drawing/2014/main" id="{CDC776FD-4ED6-3FA8-028F-98FCA02E25B4}"/>
              </a:ext>
            </a:extLst>
          </p:cNvPr>
          <p:cNvSpPr/>
          <p:nvPr/>
        </p:nvSpPr>
        <p:spPr>
          <a:xfrm>
            <a:off x="5740472" y="5134426"/>
            <a:ext cx="513347" cy="606798"/>
          </a:xfrm>
          <a:prstGeom prst="rightArrow">
            <a:avLst/>
          </a:prstGeom>
          <a:solidFill>
            <a:srgbClr val="5D93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19" name="표 27">
            <a:extLst>
              <a:ext uri="{FF2B5EF4-FFF2-40B4-BE49-F238E27FC236}">
                <a16:creationId xmlns:a16="http://schemas.microsoft.com/office/drawing/2014/main" id="{252829D4-2BBB-DA00-EB34-2D9B14632A01}"/>
              </a:ext>
            </a:extLst>
          </p:cNvPr>
          <p:cNvGraphicFramePr>
            <a:graphicFrameLocks noGrp="1"/>
          </p:cNvGraphicFramePr>
          <p:nvPr/>
        </p:nvGraphicFramePr>
        <p:xfrm>
          <a:off x="463003" y="5225076"/>
          <a:ext cx="4661187" cy="9115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491">
                  <a:extLst>
                    <a:ext uri="{9D8B030D-6E8A-4147-A177-3AD203B41FA5}">
                      <a16:colId xmlns:a16="http://schemas.microsoft.com/office/drawing/2014/main" val="2901275161"/>
                    </a:ext>
                  </a:extLst>
                </a:gridCol>
                <a:gridCol w="1031167">
                  <a:extLst>
                    <a:ext uri="{9D8B030D-6E8A-4147-A177-3AD203B41FA5}">
                      <a16:colId xmlns:a16="http://schemas.microsoft.com/office/drawing/2014/main" val="1210585768"/>
                    </a:ext>
                  </a:extLst>
                </a:gridCol>
                <a:gridCol w="725197">
                  <a:extLst>
                    <a:ext uri="{9D8B030D-6E8A-4147-A177-3AD203B41FA5}">
                      <a16:colId xmlns:a16="http://schemas.microsoft.com/office/drawing/2014/main" val="502092790"/>
                    </a:ext>
                  </a:extLst>
                </a:gridCol>
                <a:gridCol w="501083">
                  <a:extLst>
                    <a:ext uri="{9D8B030D-6E8A-4147-A177-3AD203B41FA5}">
                      <a16:colId xmlns:a16="http://schemas.microsoft.com/office/drawing/2014/main" val="83968430"/>
                    </a:ext>
                  </a:extLst>
                </a:gridCol>
                <a:gridCol w="501083">
                  <a:extLst>
                    <a:ext uri="{9D8B030D-6E8A-4147-A177-3AD203B41FA5}">
                      <a16:colId xmlns:a16="http://schemas.microsoft.com/office/drawing/2014/main" val="3921483264"/>
                    </a:ext>
                  </a:extLst>
                </a:gridCol>
                <a:gridCol w="501083">
                  <a:extLst>
                    <a:ext uri="{9D8B030D-6E8A-4147-A177-3AD203B41FA5}">
                      <a16:colId xmlns:a16="http://schemas.microsoft.com/office/drawing/2014/main" val="3146913411"/>
                    </a:ext>
                  </a:extLst>
                </a:gridCol>
                <a:gridCol w="501083">
                  <a:extLst>
                    <a:ext uri="{9D8B030D-6E8A-4147-A177-3AD203B41FA5}">
                      <a16:colId xmlns:a16="http://schemas.microsoft.com/office/drawing/2014/main" val="1223144802"/>
                    </a:ext>
                  </a:extLst>
                </a:gridCol>
              </a:tblGrid>
              <a:tr h="26109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종목코드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종목명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업종명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</a:t>
                      </a:r>
                      <a:endParaRPr lang="ko-Kore-KR" altLang="en-US" sz="1200" b="1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</a:t>
                      </a:r>
                      <a:endParaRPr lang="ko-Kore-KR" altLang="en-US" sz="1200" b="1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</a:t>
                      </a:r>
                      <a:endParaRPr lang="ko-Kore-KR" altLang="en-US" sz="1200" b="1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</a:t>
                      </a:r>
                      <a:endParaRPr lang="ko-Kore-KR" altLang="en-US" sz="1200" b="1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895569"/>
                  </a:ext>
                </a:extLst>
              </a:tr>
              <a:tr h="318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096880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SK</a:t>
                      </a:r>
                      <a:r>
                        <a:rPr lang="ko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이노베이션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</a:t>
                      </a:r>
                      <a:endParaRPr lang="ko-Kore-KR" altLang="en-US" sz="900" b="0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3.2</a:t>
                      </a:r>
                      <a:endParaRPr lang="ko-Kore-KR" altLang="en-US" sz="900" b="0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3.4</a:t>
                      </a:r>
                      <a:endParaRPr lang="ko-Kore-KR" altLang="en-US" sz="900" b="0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3.1</a:t>
                      </a:r>
                      <a:endParaRPr lang="ko-Kore-KR" altLang="en-US" sz="900" b="0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77536146"/>
                  </a:ext>
                </a:extLst>
              </a:tr>
              <a:tr h="318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</a:t>
                      </a:r>
                      <a:r>
                        <a:rPr lang="en-US" altLang="ko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09150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삼성전기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IT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3.5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3.4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3.2</a:t>
                      </a:r>
                      <a:endParaRPr lang="ko-Kore-KR" altLang="en-US" sz="9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0939273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C8569E57-35D2-D3BF-3A0C-DC1A774293F4}"/>
              </a:ext>
            </a:extLst>
          </p:cNvPr>
          <p:cNvSpPr/>
          <p:nvPr/>
        </p:nvSpPr>
        <p:spPr>
          <a:xfrm>
            <a:off x="6732722" y="5265968"/>
            <a:ext cx="1013232" cy="10132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kumimoji="1"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상품기획</a:t>
            </a:r>
            <a:endParaRPr kumimoji="1" lang="ko-Kore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AFA7C2-3A83-5E2E-E48F-B743BF21049B}"/>
              </a:ext>
            </a:extLst>
          </p:cNvPr>
          <p:cNvSpPr/>
          <p:nvPr/>
        </p:nvSpPr>
        <p:spPr>
          <a:xfrm>
            <a:off x="8028525" y="5265967"/>
            <a:ext cx="1013232" cy="10132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기업금융</a:t>
            </a:r>
            <a:endParaRPr kumimoji="1"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kumimoji="1"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플랫폼</a:t>
            </a:r>
            <a:endParaRPr kumimoji="1" lang="ko-Kore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58EE417-E6AB-056C-1BFD-E2F13EEB886B}"/>
              </a:ext>
            </a:extLst>
          </p:cNvPr>
          <p:cNvSpPr/>
          <p:nvPr/>
        </p:nvSpPr>
        <p:spPr>
          <a:xfrm>
            <a:off x="9324328" y="5265968"/>
            <a:ext cx="1013232" cy="101323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대체투자</a:t>
            </a:r>
            <a:endParaRPr kumimoji="1" lang="ko-Kore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줄무늬가 있는 오른쪽 화살표[S] 61">
            <a:extLst>
              <a:ext uri="{FF2B5EF4-FFF2-40B4-BE49-F238E27FC236}">
                <a16:creationId xmlns:a16="http://schemas.microsoft.com/office/drawing/2014/main" id="{7A739DF6-9E86-2B9B-A8AB-22EF2BB9ED67}"/>
              </a:ext>
            </a:extLst>
          </p:cNvPr>
          <p:cNvSpPr/>
          <p:nvPr/>
        </p:nvSpPr>
        <p:spPr>
          <a:xfrm rot="5400000">
            <a:off x="2406196" y="3713281"/>
            <a:ext cx="667900" cy="609600"/>
          </a:xfrm>
          <a:prstGeom prst="stripedRightArrow">
            <a:avLst/>
          </a:prstGeom>
          <a:solidFill>
            <a:srgbClr val="387BB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387BB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4" name="직선 연결선[R] 64">
            <a:extLst>
              <a:ext uri="{FF2B5EF4-FFF2-40B4-BE49-F238E27FC236}">
                <a16:creationId xmlns:a16="http://schemas.microsoft.com/office/drawing/2014/main" id="{E2B134F8-F2C8-2B1C-B6F4-CF80B3E4FDCC}"/>
              </a:ext>
            </a:extLst>
          </p:cNvPr>
          <p:cNvCxnSpPr>
            <a:cxnSpLocks/>
          </p:cNvCxnSpPr>
          <p:nvPr/>
        </p:nvCxnSpPr>
        <p:spPr>
          <a:xfrm flipH="1">
            <a:off x="5997146" y="4352851"/>
            <a:ext cx="558503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2170CC-FD64-FE44-3501-27AE02307824}"/>
              </a:ext>
            </a:extLst>
          </p:cNvPr>
          <p:cNvSpPr/>
          <p:nvPr/>
        </p:nvSpPr>
        <p:spPr>
          <a:xfrm>
            <a:off x="442913" y="1601295"/>
            <a:ext cx="208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387BB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RPA </a:t>
            </a:r>
            <a:r>
              <a:rPr lang="ko-KR" altLang="en-US" sz="1200" b="1" kern="100" dirty="0">
                <a:solidFill>
                  <a:srgbClr val="387BB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활용한 기초 데이터 수집</a:t>
            </a:r>
            <a:endParaRPr lang="ko-Kore-KR" altLang="en-US" sz="1200" b="1" dirty="0">
              <a:solidFill>
                <a:srgbClr val="387BB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AC0D05-2244-CA82-0034-2E86602CA682}"/>
              </a:ext>
            </a:extLst>
          </p:cNvPr>
          <p:cNvSpPr/>
          <p:nvPr/>
        </p:nvSpPr>
        <p:spPr>
          <a:xfrm>
            <a:off x="442912" y="1876283"/>
            <a:ext cx="53958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130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상장회사를 평가하며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회사별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300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이상의 기초 데이터를 수집</a:t>
            </a:r>
            <a:endParaRPr lang="ko-Kore-KR" altLang="ko-Kore-KR" sz="1200" kern="1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679FDC-14B4-FCDB-E17B-A6F6A024EC98}"/>
              </a:ext>
            </a:extLst>
          </p:cNvPr>
          <p:cNvSpPr/>
          <p:nvPr/>
        </p:nvSpPr>
        <p:spPr>
          <a:xfrm>
            <a:off x="403606" y="4540710"/>
            <a:ext cx="21419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387BB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1200" b="1" kern="100" dirty="0">
                <a:solidFill>
                  <a:srgbClr val="387BB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 모델을 활용한 정량화</a:t>
            </a:r>
            <a:endParaRPr lang="ko-Kore-KR" altLang="en-US" sz="1200" b="1" dirty="0">
              <a:solidFill>
                <a:srgbClr val="387BB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95C5C4-988D-7859-E8E2-268BD27B4758}"/>
              </a:ext>
            </a:extLst>
          </p:cNvPr>
          <p:cNvSpPr/>
          <p:nvPr/>
        </p:nvSpPr>
        <p:spPr>
          <a:xfrm>
            <a:off x="403605" y="4815698"/>
            <a:ext cx="53958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비재무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지표 데이터를 활용한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 예측 모델로 평가 점수 정량화</a:t>
            </a:r>
            <a:endParaRPr lang="ko-Kore-KR" altLang="ko-Kore-KR" sz="1200" kern="1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1C13DD-B12C-512A-11E5-F61FC8B82189}"/>
              </a:ext>
            </a:extLst>
          </p:cNvPr>
          <p:cNvSpPr/>
          <p:nvPr/>
        </p:nvSpPr>
        <p:spPr>
          <a:xfrm>
            <a:off x="6422864" y="4540710"/>
            <a:ext cx="21419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387BB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플랫폼을 활용한 </a:t>
            </a:r>
            <a:r>
              <a:rPr lang="en-US" altLang="ko-KR" sz="1200" b="1" kern="100" dirty="0">
                <a:solidFill>
                  <a:srgbClr val="387BB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200" b="1" kern="100" dirty="0">
                <a:solidFill>
                  <a:srgbClr val="387BB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저변 확대</a:t>
            </a:r>
            <a:endParaRPr lang="ko-Kore-KR" altLang="en-US" sz="1200" b="1" dirty="0">
              <a:solidFill>
                <a:srgbClr val="387BB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680BDB-64DA-5237-1EF5-6FB6AD32C63A}"/>
              </a:ext>
            </a:extLst>
          </p:cNvPr>
          <p:cNvSpPr/>
          <p:nvPr/>
        </p:nvSpPr>
        <p:spPr>
          <a:xfrm>
            <a:off x="6422863" y="4815698"/>
            <a:ext cx="53958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상품 기획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기업금융 플랫폼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대체투자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등에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</a:t>
            </a:r>
            <a:endParaRPr lang="ko-Kore-KR" altLang="ko-Kore-KR" sz="1200" kern="1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E257C0-CD9E-35C8-89EF-22E235CC4E7D}"/>
              </a:ext>
            </a:extLst>
          </p:cNvPr>
          <p:cNvSpPr/>
          <p:nvPr/>
        </p:nvSpPr>
        <p:spPr>
          <a:xfrm>
            <a:off x="3188746" y="6173362"/>
            <a:ext cx="19656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예시 </a:t>
            </a:r>
            <a:r>
              <a:rPr lang="en-US" altLang="ko-KR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  <a:r>
              <a:rPr lang="ko-KR" altLang="en-US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데이터를 활용한 </a:t>
            </a:r>
            <a:r>
              <a:rPr lang="en-US" altLang="ko-KR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05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평가</a:t>
            </a:r>
            <a:endParaRPr lang="ko-Kore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6A9221E-01BE-06DA-2D02-6EDD45DAE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68F4EFD-3CBE-FD16-9DBF-5A48448EBF01}"/>
              </a:ext>
            </a:extLst>
          </p:cNvPr>
          <p:cNvSpPr txBox="1"/>
          <p:nvPr/>
        </p:nvSpPr>
        <p:spPr>
          <a:xfrm>
            <a:off x="667733" y="497624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평가 모델 확보 필요성</a:t>
            </a:r>
          </a:p>
        </p:txBody>
      </p:sp>
    </p:spTree>
    <p:extLst>
      <p:ext uri="{BB962C8B-B14F-4D97-AF65-F5344CB8AC3E}">
        <p14:creationId xmlns:p14="http://schemas.microsoft.com/office/powerpoint/2010/main" val="2577452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2">
            <a:extLst>
              <a:ext uri="{FF2B5EF4-FFF2-40B4-BE49-F238E27FC236}">
                <a16:creationId xmlns:a16="http://schemas.microsoft.com/office/drawing/2014/main" id="{14D6EF77-7719-46DD-B256-B5E137BF2E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5" name="Google Shape;102;p2">
            <a:extLst>
              <a:ext uri="{FF2B5EF4-FFF2-40B4-BE49-F238E27FC236}">
                <a16:creationId xmlns:a16="http://schemas.microsoft.com/office/drawing/2014/main" id="{E4AA23E4-AF2E-424F-A2AF-59146ECAE998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04;p2">
            <a:extLst>
              <a:ext uri="{FF2B5EF4-FFF2-40B4-BE49-F238E27FC236}">
                <a16:creationId xmlns:a16="http://schemas.microsoft.com/office/drawing/2014/main" id="{100FC70D-8731-4E95-B070-95F633CEC386}"/>
              </a:ext>
            </a:extLst>
          </p:cNvPr>
          <p:cNvSpPr txBox="1"/>
          <p:nvPr/>
        </p:nvSpPr>
        <p:spPr>
          <a:xfrm>
            <a:off x="3233907" y="2767301"/>
            <a:ext cx="572418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본론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9E0C1C-7012-4C60-9142-E7ACE50E3D2A}"/>
              </a:ext>
            </a:extLst>
          </p:cNvPr>
          <p:cNvGrpSpPr/>
          <p:nvPr/>
        </p:nvGrpSpPr>
        <p:grpSpPr>
          <a:xfrm>
            <a:off x="9962865" y="6114197"/>
            <a:ext cx="1836043" cy="464312"/>
            <a:chOff x="9322271" y="5996960"/>
            <a:chExt cx="2340160" cy="5815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DC08151-8A6C-41E5-B15D-0FE73157B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74958" b="-3443"/>
            <a:stretch/>
          </p:blipFill>
          <p:spPr>
            <a:xfrm>
              <a:off x="9322271" y="5996960"/>
              <a:ext cx="583729" cy="58154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9259A8-2D51-49C1-AEDE-70E606808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26"/>
            <a:stretch/>
          </p:blipFill>
          <p:spPr>
            <a:xfrm>
              <a:off x="9900829" y="6014661"/>
              <a:ext cx="1761602" cy="562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385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Picture 2" descr="OPENDART api를 이용한 공시정보 가져오기 – CHIC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4" y="1275801"/>
            <a:ext cx="3336460" cy="288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51">
            <a:extLst>
              <a:ext uri="{FF2B5EF4-FFF2-40B4-BE49-F238E27FC236}">
                <a16:creationId xmlns:a16="http://schemas.microsoft.com/office/drawing/2014/main" id="{3BF0712B-4556-4E02-8610-6541497F1258}"/>
              </a:ext>
            </a:extLst>
          </p:cNvPr>
          <p:cNvSpPr/>
          <p:nvPr/>
        </p:nvSpPr>
        <p:spPr>
          <a:xfrm>
            <a:off x="174478" y="5299145"/>
            <a:ext cx="11853334" cy="991411"/>
          </a:xfrm>
          <a:custGeom>
            <a:avLst/>
            <a:gdLst/>
            <a:ahLst/>
            <a:cxnLst/>
            <a:rect l="l" t="t" r="r" b="b"/>
            <a:pathLst>
              <a:path w="9906000" h="1952625">
                <a:moveTo>
                  <a:pt x="9906000" y="0"/>
                </a:moveTo>
                <a:lnTo>
                  <a:pt x="0" y="0"/>
                </a:lnTo>
                <a:lnTo>
                  <a:pt x="0" y="1952243"/>
                </a:lnTo>
                <a:lnTo>
                  <a:pt x="9906000" y="1952243"/>
                </a:lnTo>
                <a:lnTo>
                  <a:pt x="9906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53">
            <a:extLst>
              <a:ext uri="{FF2B5EF4-FFF2-40B4-BE49-F238E27FC236}">
                <a16:creationId xmlns:a16="http://schemas.microsoft.com/office/drawing/2014/main" id="{4EE10C8F-35FD-4B00-A12D-45809B22A2C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6582" y="4868943"/>
            <a:ext cx="424563" cy="3477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5B391C-85AC-4D69-BF24-8E29F6D44B98}"/>
              </a:ext>
            </a:extLst>
          </p:cNvPr>
          <p:cNvSpPr txBox="1"/>
          <p:nvPr/>
        </p:nvSpPr>
        <p:spPr>
          <a:xfrm>
            <a:off x="538539" y="5471185"/>
            <a:ext cx="11949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DART</a:t>
            </a:r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네이버 뉴스 </a:t>
            </a:r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KRX</a:t>
            </a:r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주식 데이터 </a:t>
            </a:r>
            <a:r>
              <a:rPr lang="ko-KR" altLang="en-US" sz="3200" dirty="0" err="1">
                <a:solidFill>
                  <a:srgbClr val="CCFF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크롤링을</a:t>
            </a:r>
            <a:r>
              <a:rPr lang="ko-KR" altLang="en-US" sz="3200" dirty="0">
                <a:solidFill>
                  <a:srgbClr val="CCFF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통한 수집</a:t>
            </a:r>
          </a:p>
        </p:txBody>
      </p:sp>
      <p:pic>
        <p:nvPicPr>
          <p:cNvPr id="27" name="Picture 4" descr="AP미디어동향 12월 3주] 네이버, PC뉴스 전격적으로 개편外 &lt; 미디어동향 &lt; AD·PR·MEDIA &lt; 기사본문 - AP신문 |  (주)인터쉐어 | AP뉴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164" y="1331089"/>
            <a:ext cx="3516489" cy="281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증권·파생상품정보 한눈에…거래소, 'KRX정보데이터시스템' 오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874" y="1235023"/>
            <a:ext cx="4145658" cy="29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C3F16A2-CA1A-1C11-05A4-28FAA6D1F24F}"/>
              </a:ext>
            </a:extLst>
          </p:cNvPr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104988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528" y="6264740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2286B15-7D63-B442-8AB1-8EC045C52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878279"/>
              </p:ext>
            </p:extLst>
          </p:nvPr>
        </p:nvGraphicFramePr>
        <p:xfrm>
          <a:off x="683640" y="1358904"/>
          <a:ext cx="5994113" cy="46035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9353">
                  <a:extLst>
                    <a:ext uri="{9D8B030D-6E8A-4147-A177-3AD203B41FA5}">
                      <a16:colId xmlns:a16="http://schemas.microsoft.com/office/drawing/2014/main" val="2517804750"/>
                    </a:ext>
                  </a:extLst>
                </a:gridCol>
                <a:gridCol w="1600639">
                  <a:extLst>
                    <a:ext uri="{9D8B030D-6E8A-4147-A177-3AD203B41FA5}">
                      <a16:colId xmlns:a16="http://schemas.microsoft.com/office/drawing/2014/main" val="3968782919"/>
                    </a:ext>
                  </a:extLst>
                </a:gridCol>
                <a:gridCol w="2318682">
                  <a:extLst>
                    <a:ext uri="{9D8B030D-6E8A-4147-A177-3AD203B41FA5}">
                      <a16:colId xmlns:a16="http://schemas.microsoft.com/office/drawing/2014/main" val="4293070043"/>
                    </a:ext>
                  </a:extLst>
                </a:gridCol>
                <a:gridCol w="1265439">
                  <a:extLst>
                    <a:ext uri="{9D8B030D-6E8A-4147-A177-3AD203B41FA5}">
                      <a16:colId xmlns:a16="http://schemas.microsoft.com/office/drawing/2014/main" val="786578102"/>
                    </a:ext>
                  </a:extLst>
                </a:gridCol>
              </a:tblGrid>
              <a:tr h="2301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항목</a:t>
                      </a:r>
                    </a:p>
                  </a:txBody>
                  <a:tcPr marL="6435" marR="6435" marT="64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지표</a:t>
                      </a: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세부 지표</a:t>
                      </a: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데이터 존재 여부</a:t>
                      </a:r>
                    </a:p>
                  </a:txBody>
                  <a:tcPr marL="6435" marR="6435" marT="643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64135"/>
                  </a:ext>
                </a:extLst>
              </a:tr>
              <a:tr h="38829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온실가스 배출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직접 배출량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Scope1)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회사가 소유하고 관리하는 물리적 장치나 공장에서 대기중으로 방출하는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환경부 온실가스 종합 센터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21988"/>
                  </a:ext>
                </a:extLst>
              </a:tr>
              <a:tr h="388291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간접 배출량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Scope2)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회사가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소비용으로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매입 또는 획득한 전기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냉난방 및 증기 배출에 기인한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환경부 온실가스 종합 센터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3500256"/>
                  </a:ext>
                </a:extLst>
              </a:tr>
              <a:tr h="388291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배출 집약도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활동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생산 기타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조직별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미터법의 단위당 배출된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환경부 온실가스 종합 센터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5951488"/>
                  </a:ext>
                </a:extLst>
              </a:tr>
              <a:tr h="2014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에너지 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직접 에너지 사용량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조직이 소유하거나 관리하는 주체의 에너지 소비량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한국에너지공단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6894215"/>
                  </a:ext>
                </a:extLst>
              </a:tr>
              <a:tr h="388291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간접 에너지 사용량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 제품의 사용 및 폐기처리 등 조직 밖에서 소비된 에너지 소비량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한국에너지공단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217106"/>
                  </a:ext>
                </a:extLst>
              </a:tr>
              <a:tr h="201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물 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물 사용 총량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조직의 물 사용 총량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수자원공사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461068"/>
                  </a:ext>
                </a:extLst>
              </a:tr>
              <a:tr h="201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폐기물 배출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폐기물 배출 총량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매립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재활용 등 처리 방법 별로 폐기물의 총 중량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환경부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94360739"/>
                  </a:ext>
                </a:extLst>
              </a:tr>
              <a:tr h="201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법규위반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 법규 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사고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 법규 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 관련 사고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환경부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3979374"/>
                  </a:ext>
                </a:extLst>
              </a:tr>
              <a:tr h="20144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환경경영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정책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환경정책 및 조직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254372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기후변화 대응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9612047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성과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친환경 비즈니스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720755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폐기물 배출량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재활용률 등 환경경영 성과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3586483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이해관계자 소통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984862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검증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협력업체 환경경영 지원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168935"/>
                  </a:ext>
                </a:extLst>
              </a:tr>
              <a:tr h="20144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친환경제품 개발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환경친화적 제품개발 노력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친환경제품 개발 활동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4754553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친환경 특허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8429043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친환경제품 인증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0125906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환경성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개선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3511876"/>
                  </a:ext>
                </a:extLst>
              </a:tr>
            </a:tbl>
          </a:graphicData>
        </a:graphic>
      </p:graphicFrame>
      <p:sp>
        <p:nvSpPr>
          <p:cNvPr id="25" name="오른쪽 화살표[R] 4">
            <a:extLst>
              <a:ext uri="{FF2B5EF4-FFF2-40B4-BE49-F238E27FC236}">
                <a16:creationId xmlns:a16="http://schemas.microsoft.com/office/drawing/2014/main" id="{8029D733-8C2B-BE45-89BA-D5146CC030D2}"/>
              </a:ext>
            </a:extLst>
          </p:cNvPr>
          <p:cNvSpPr/>
          <p:nvPr/>
        </p:nvSpPr>
        <p:spPr>
          <a:xfrm>
            <a:off x="6761059" y="3636115"/>
            <a:ext cx="513347" cy="606798"/>
          </a:xfrm>
          <a:prstGeom prst="rightArrow">
            <a:avLst/>
          </a:prstGeom>
          <a:gradFill flip="none" rotWithShape="1">
            <a:gsLst>
              <a:gs pos="42000">
                <a:srgbClr val="0070C0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NanumGothic" panose="020D0604000000000000" pitchFamily="34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A44900F-FBCD-6341-8124-7EC5C4B7F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262909"/>
              </p:ext>
            </p:extLst>
          </p:nvPr>
        </p:nvGraphicFramePr>
        <p:xfrm>
          <a:off x="7361657" y="1358905"/>
          <a:ext cx="4253451" cy="3233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8826">
                  <a:extLst>
                    <a:ext uri="{9D8B030D-6E8A-4147-A177-3AD203B41FA5}">
                      <a16:colId xmlns:a16="http://schemas.microsoft.com/office/drawing/2014/main" val="3574773138"/>
                    </a:ext>
                  </a:extLst>
                </a:gridCol>
                <a:gridCol w="3154625">
                  <a:extLst>
                    <a:ext uri="{9D8B030D-6E8A-4147-A177-3AD203B41FA5}">
                      <a16:colId xmlns:a16="http://schemas.microsoft.com/office/drawing/2014/main" val="2499186144"/>
                    </a:ext>
                  </a:extLst>
                </a:gridCol>
              </a:tblGrid>
              <a:tr h="250003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선정</a:t>
                      </a:r>
                      <a:r>
                        <a:rPr lang="en-US" altLang="x-none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이유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165978"/>
                  </a:ext>
                </a:extLst>
              </a:tr>
              <a:tr h="8405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 법규</a:t>
                      </a:r>
                      <a:endParaRPr lang="en-US" altLang="ko-KR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위반 </a:t>
                      </a:r>
                      <a:r>
                        <a:rPr lang="en-US" altLang="ko-KR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 </a:t>
                      </a:r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사고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환경규제에 대한 위반 건수의 경우에는 결국 환경을 보전하기 위해 만들어진 규제에 대해서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기업이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얼마나 인지하고 있는지를 파악하는 부분이기 때문에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중요하다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생각했습니다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 세계적으로 규제를 위반한 기업들을 대상으로 탄소배출세 혹은 환경 부담금 등을 부과하는 추세를 고려하게 되면</a:t>
                      </a:r>
                      <a:r>
                        <a:rPr lang="en-US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이러한 부분이 가장 우선적으로 나타내야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한다고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x-none" sz="800" b="0" i="0" kern="1200" dirty="0">
                        <a:solidFill>
                          <a:schemeClr val="tx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719477"/>
                  </a:ext>
                </a:extLst>
              </a:tr>
              <a:tr h="39382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온실가스 배출량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온실가스 관련 에너지를 활용한다는 점은 </a:t>
                      </a:r>
                      <a:r>
                        <a:rPr lang="en-US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차적이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나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직접적으로 환경에 유해를 가하는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행위이기에 중요하다 판단하였습니다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x-none" sz="800" b="0" i="0" kern="1200" dirty="0">
                        <a:solidFill>
                          <a:schemeClr val="tx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012003"/>
                  </a:ext>
                </a:extLst>
              </a:tr>
              <a:tr h="6802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온실가스 배출 절약 노력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환경관련해서</a:t>
                      </a:r>
                      <a:r>
                        <a:rPr lang="en-US" altLang="ko-KR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1</a:t>
                      </a:r>
                      <a:r>
                        <a:rPr lang="ko-KR" altLang="en-US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년 단위로 배출량을 얼마나 줄여 나가는지 </a:t>
                      </a:r>
                      <a:r>
                        <a:rPr lang="ko-KR" altLang="en-US" sz="8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변화량을</a:t>
                      </a:r>
                      <a:r>
                        <a:rPr lang="ko-KR" altLang="en-US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파악하여 이를 배출 절약을 위한 기업의 노력으로 판단할 수 있을 거라고 생각했습니다</a:t>
                      </a:r>
                      <a:r>
                        <a:rPr lang="en-US" altLang="ko-KR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endParaRPr lang="x-none" altLang="en-US" sz="800" b="0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2804830"/>
                  </a:ext>
                </a:extLst>
              </a:tr>
              <a:tr h="55883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에너지 사용량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기업에서 사용하는 직접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간접 에너지 소비량은 환경에 지대한 영향을 미치는 지표입니다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친환경 에너지 사용 추세를 측정함으로써 해당 기업의 환경 개선에 대한 의지를 확인할 수 있을 것으로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en-US" sz="8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5097375"/>
                  </a:ext>
                </a:extLst>
              </a:tr>
              <a:tr h="4807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에너지 절약 변화 노력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환경관련해서</a:t>
                      </a:r>
                      <a:r>
                        <a:rPr lang="en-US" altLang="ko-KR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1</a:t>
                      </a:r>
                      <a:r>
                        <a:rPr lang="ko-KR" altLang="en-US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년 단위로 사용 에너지를 얼마나 줄여 나가는지 </a:t>
                      </a:r>
                      <a:r>
                        <a:rPr lang="ko-KR" altLang="en-US" sz="8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변화량을</a:t>
                      </a:r>
                      <a:r>
                        <a:rPr lang="ko-KR" altLang="en-US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파악하여 이를 에너지 절약을 위한 기업의 노력으로 판단할 수 있을 거라고 생각했습니다</a:t>
                      </a:r>
                      <a:r>
                        <a:rPr lang="en-US" altLang="ko-KR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endParaRPr lang="x-none" altLang="en-US" sz="800" b="0" i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391125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667733" y="897240"/>
            <a:ext cx="105118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초기 모델링을 위해 </a:t>
            </a:r>
            <a:r>
              <a:rPr lang="ko-KR" altLang="en-US" sz="1600" b="1" u="sng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한국거래소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실시하는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K-ESG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환경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(E)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중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가지를 선정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F8033-D5D1-46D3-1EF7-96AE381D2CFE}"/>
              </a:ext>
            </a:extLst>
          </p:cNvPr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변수 선정</a:t>
            </a:r>
          </a:p>
        </p:txBody>
      </p:sp>
    </p:spTree>
    <p:extLst>
      <p:ext uri="{BB962C8B-B14F-4D97-AF65-F5344CB8AC3E}">
        <p14:creationId xmlns:p14="http://schemas.microsoft.com/office/powerpoint/2010/main" val="377426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667733" y="891572"/>
            <a:ext cx="105118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초기 모델링을 위해 </a:t>
            </a:r>
            <a:r>
              <a:rPr lang="ko-KR" altLang="en-US" sz="1600" b="1" u="sng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한국거래소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실시하는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K-ESG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사회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(S)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중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가지를 선정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3C6DD7A-F01D-5545-B8DC-144D6F6B2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183614"/>
              </p:ext>
            </p:extLst>
          </p:nvPr>
        </p:nvGraphicFramePr>
        <p:xfrm>
          <a:off x="695897" y="1377828"/>
          <a:ext cx="5994113" cy="530921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9353">
                  <a:extLst>
                    <a:ext uri="{9D8B030D-6E8A-4147-A177-3AD203B41FA5}">
                      <a16:colId xmlns:a16="http://schemas.microsoft.com/office/drawing/2014/main" val="2517804750"/>
                    </a:ext>
                  </a:extLst>
                </a:gridCol>
                <a:gridCol w="1600639">
                  <a:extLst>
                    <a:ext uri="{9D8B030D-6E8A-4147-A177-3AD203B41FA5}">
                      <a16:colId xmlns:a16="http://schemas.microsoft.com/office/drawing/2014/main" val="3968782919"/>
                    </a:ext>
                  </a:extLst>
                </a:gridCol>
                <a:gridCol w="2318682">
                  <a:extLst>
                    <a:ext uri="{9D8B030D-6E8A-4147-A177-3AD203B41FA5}">
                      <a16:colId xmlns:a16="http://schemas.microsoft.com/office/drawing/2014/main" val="4293070043"/>
                    </a:ext>
                  </a:extLst>
                </a:gridCol>
                <a:gridCol w="1265439">
                  <a:extLst>
                    <a:ext uri="{9D8B030D-6E8A-4147-A177-3AD203B41FA5}">
                      <a16:colId xmlns:a16="http://schemas.microsoft.com/office/drawing/2014/main" val="786578102"/>
                    </a:ext>
                  </a:extLst>
                </a:gridCol>
              </a:tblGrid>
              <a:tr h="2194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항목</a:t>
                      </a:r>
                    </a:p>
                  </a:txBody>
                  <a:tcPr marL="6435" marR="6435" marT="64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지표</a:t>
                      </a: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세부 지표</a:t>
                      </a: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데이터 존재 여부</a:t>
                      </a:r>
                    </a:p>
                  </a:txBody>
                  <a:tcPr marL="6435" marR="6435" marT="643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64135"/>
                  </a:ext>
                </a:extLst>
              </a:tr>
              <a:tr h="190346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임직원 현황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평등 및 다양성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성별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고용형태별 임직원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21988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차별 관련 제재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내용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3500256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인적자원관리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임직원 교육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5951488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역량 개발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6894215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급여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217106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복리후생비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461068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94360739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조직문화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3979374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인권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인권정책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254372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교육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9612047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노동 관행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720755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신규고용 및 이직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신규 고용 근로자 및 이직 근로자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3586483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청년인턴 채용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청년인턴 채용 현황 및 정규직 전환 비율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984862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육아휴직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육아휴직 사용 임직원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168935"/>
                  </a:ext>
                </a:extLst>
              </a:tr>
              <a:tr h="190346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안전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보건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산업재해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업무상 사망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부상 및 질병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4754553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근로환경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사업장 안전관련 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8429043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보건안전시스템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한국산업안전보건공단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0125906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안전보건경영시스템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외부인증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한국산업안전보건공단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3511876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산재다발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사업자 지정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552513"/>
                  </a:ext>
                </a:extLst>
              </a:tr>
              <a:tr h="26071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제품안전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 리콜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시정조치 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6043578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표시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광고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표시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광고 규제 위반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560196"/>
                  </a:ext>
                </a:extLst>
              </a:tr>
              <a:tr h="1903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정보보안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개인정보 보호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개인정보 보호 위반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3019766"/>
                  </a:ext>
                </a:extLst>
              </a:tr>
              <a:tr h="26071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공정경쟁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공정경쟁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시장지배적지위 남용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내부거래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하도급거래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가맹사업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대리점 거래 관련 법규 위반 건수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3238585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사회책임경영 정책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사회책임경영 전략 및 목표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05258914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협력사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공급망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60503920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동반성장 관련 성과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63280032"/>
                  </a:ext>
                </a:extLst>
              </a:tr>
            </a:tbl>
          </a:graphicData>
        </a:graphic>
      </p:graphicFrame>
      <p:sp>
        <p:nvSpPr>
          <p:cNvPr id="26" name="오른쪽 화살표[R] 24">
            <a:extLst>
              <a:ext uri="{FF2B5EF4-FFF2-40B4-BE49-F238E27FC236}">
                <a16:creationId xmlns:a16="http://schemas.microsoft.com/office/drawing/2014/main" id="{523F5DD1-2B7D-6A4C-B6EF-B80BBB3FBE0D}"/>
              </a:ext>
            </a:extLst>
          </p:cNvPr>
          <p:cNvSpPr/>
          <p:nvPr/>
        </p:nvSpPr>
        <p:spPr>
          <a:xfrm>
            <a:off x="6739354" y="3548663"/>
            <a:ext cx="513347" cy="606798"/>
          </a:xfrm>
          <a:prstGeom prst="rightArrow">
            <a:avLst/>
          </a:prstGeom>
          <a:gradFill flip="none" rotWithShape="1">
            <a:gsLst>
              <a:gs pos="42000">
                <a:srgbClr val="0070C0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NanumGothic" panose="020D0604000000000000" pitchFamily="34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0A07555-7964-514B-8594-CC6F8B6DF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64438"/>
              </p:ext>
            </p:extLst>
          </p:nvPr>
        </p:nvGraphicFramePr>
        <p:xfrm>
          <a:off x="7409844" y="1377830"/>
          <a:ext cx="4253451" cy="4131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8826">
                  <a:extLst>
                    <a:ext uri="{9D8B030D-6E8A-4147-A177-3AD203B41FA5}">
                      <a16:colId xmlns:a16="http://schemas.microsoft.com/office/drawing/2014/main" val="3574773138"/>
                    </a:ext>
                  </a:extLst>
                </a:gridCol>
                <a:gridCol w="3154625">
                  <a:extLst>
                    <a:ext uri="{9D8B030D-6E8A-4147-A177-3AD203B41FA5}">
                      <a16:colId xmlns:a16="http://schemas.microsoft.com/office/drawing/2014/main" val="2499186144"/>
                    </a:ext>
                  </a:extLst>
                </a:gridCol>
              </a:tblGrid>
              <a:tr h="247382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선정</a:t>
                      </a:r>
                      <a:r>
                        <a:rPr lang="en-US" altLang="x-none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이유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165978"/>
                  </a:ext>
                </a:extLst>
              </a:tr>
              <a:tr h="7426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계약직 직원 수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최근 사회적으로 비정규직 및 계약직 직원들에 대한 관심이 높고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en-US" altLang="ko-KR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이러한 인력을 얼마나 줄이는지를 통해 기업이 </a:t>
                      </a:r>
                      <a:r>
                        <a:rPr lang="en-US" altLang="ko-KR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</a:t>
                      </a:r>
                      <a:r>
                        <a:rPr lang="ko-KR" altLang="en-US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를 잘하고 있는지 판단이 가능하다고 생각되어 추가하였습니다</a:t>
                      </a:r>
                      <a:r>
                        <a:rPr lang="en-US" altLang="ko-KR" sz="800" b="0" i="0" kern="1200" baseline="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x-none" sz="800" b="0" i="0" kern="1200" dirty="0">
                        <a:solidFill>
                          <a:schemeClr val="tx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719477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정규직 비율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비정규직 이슈는 우리나라 고용 시장의 고질적 문제입니다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 임직원 중 정규직 비율을 측정하여 해당 기업이 임직원에게 얼마나 큰 고용 안정성을 보장하는지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en-US" sz="8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932504"/>
                  </a:ext>
                </a:extLst>
              </a:tr>
              <a:tr h="7073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법 </a:t>
                      </a:r>
                      <a:r>
                        <a:rPr lang="en-US" altLang="ko-KR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 </a:t>
                      </a:r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규제 위반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사회적으로 합의된 법과 규제를 위반하지 않는 것은 기업의 중요한 책임 중 하나입니다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기업의 법 및 규제 위반 유무를 조사함으로써 해당 기업의 준법 사항을 확인할 수 있을 것으로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en-US" sz="8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012003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여성 구성원 비율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직원 비율에 있어서 형평성을 측정할 수 있는 양성 평등지수 관련해서는 여성 고용 비율이 적합할 것 같아서 선정하였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습니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다</a:t>
                      </a:r>
                      <a:r>
                        <a:rPr lang="en-US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특히 최근 들어 </a:t>
                      </a:r>
                      <a:r>
                        <a:rPr lang="en-US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가장 중요시하는 부분이 여성에 사회진출이기 때문에 중요도를 고려하였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습니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다</a:t>
                      </a:r>
                      <a:r>
                        <a:rPr lang="en-US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r>
                        <a:rPr lang="x-none" altLang="x-none" sz="800" b="0" i="0" dirty="0"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endParaRPr lang="x-none" altLang="en-US" sz="8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2804830"/>
                  </a:ext>
                </a:extLst>
              </a:tr>
              <a:tr h="6241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여성 급여 비율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여성 구성원 비율과 마찬가지로 남성 대비 여성 급여 비율은 양성 평등지수와 관련하여 중요한 지표입니다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여성 구성원 비율이 양적인 양성평등을 의미하는 것이라면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여성 급여 비율은 질적인 양성평등을 뜻한다고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en-US" sz="8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5097375"/>
                  </a:ext>
                </a:extLst>
              </a:tr>
              <a:tr h="469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근속연수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사회적 가치를 중시하는 기업은 임직원의 고용 안정성을 중시합니다</a:t>
                      </a:r>
                      <a:r>
                        <a:rPr lang="en-US" altLang="ko-KR" sz="8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en-US" sz="8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근속연수를 통해 해당 기업의 임직원 고용보장에 대한 의지를 판단하였습니다</a:t>
                      </a:r>
                      <a:r>
                        <a:rPr lang="en-US" altLang="ko-KR" sz="8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en-US" sz="8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558447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D26CEE9-9A73-1D5C-2D28-FFC7CEDA8C71}"/>
              </a:ext>
            </a:extLst>
          </p:cNvPr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변수 선정</a:t>
            </a:r>
          </a:p>
        </p:txBody>
      </p:sp>
    </p:spTree>
    <p:extLst>
      <p:ext uri="{BB962C8B-B14F-4D97-AF65-F5344CB8AC3E}">
        <p14:creationId xmlns:p14="http://schemas.microsoft.com/office/powerpoint/2010/main" val="1441510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667733" y="890847"/>
            <a:ext cx="105118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초기 모델링을 위해 </a:t>
            </a:r>
            <a:r>
              <a:rPr lang="ko-KR" altLang="en-US" sz="1600" b="1" u="sng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한국거래소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실시하는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K-ESG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지배구조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(G)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중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가지를 선정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F8E8C1B-15DE-9F49-B9D2-497E6E37D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664279"/>
              </p:ext>
            </p:extLst>
          </p:nvPr>
        </p:nvGraphicFramePr>
        <p:xfrm>
          <a:off x="667733" y="1370592"/>
          <a:ext cx="5994113" cy="53834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9353">
                  <a:extLst>
                    <a:ext uri="{9D8B030D-6E8A-4147-A177-3AD203B41FA5}">
                      <a16:colId xmlns:a16="http://schemas.microsoft.com/office/drawing/2014/main" val="2517804750"/>
                    </a:ext>
                  </a:extLst>
                </a:gridCol>
                <a:gridCol w="1600639">
                  <a:extLst>
                    <a:ext uri="{9D8B030D-6E8A-4147-A177-3AD203B41FA5}">
                      <a16:colId xmlns:a16="http://schemas.microsoft.com/office/drawing/2014/main" val="3968782919"/>
                    </a:ext>
                  </a:extLst>
                </a:gridCol>
                <a:gridCol w="2318682">
                  <a:extLst>
                    <a:ext uri="{9D8B030D-6E8A-4147-A177-3AD203B41FA5}">
                      <a16:colId xmlns:a16="http://schemas.microsoft.com/office/drawing/2014/main" val="4293070043"/>
                    </a:ext>
                  </a:extLst>
                </a:gridCol>
                <a:gridCol w="1265439">
                  <a:extLst>
                    <a:ext uri="{9D8B030D-6E8A-4147-A177-3AD203B41FA5}">
                      <a16:colId xmlns:a16="http://schemas.microsoft.com/office/drawing/2014/main" val="786578102"/>
                    </a:ext>
                  </a:extLst>
                </a:gridCol>
              </a:tblGrid>
              <a:tr h="2110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항목</a:t>
                      </a:r>
                    </a:p>
                  </a:txBody>
                  <a:tcPr marL="6435" marR="6435" marT="64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지표</a:t>
                      </a: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세부 지표</a:t>
                      </a: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데이터 존재 여부</a:t>
                      </a:r>
                    </a:p>
                  </a:txBody>
                  <a:tcPr marL="6435" marR="6435" marT="643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64135"/>
                  </a:ext>
                </a:extLst>
              </a:tr>
              <a:tr h="198939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대응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경영진의 역할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이슈의 파악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관리와 관련한 경영진의 역할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21988"/>
                  </a:ext>
                </a:extLst>
              </a:tr>
              <a:tr h="198939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평가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위험 및 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관련 위험 및 기회에 대한 평가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3500256"/>
                  </a:ext>
                </a:extLst>
              </a:tr>
              <a:tr h="19893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이해관계자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이해관계자 참여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이해관계자의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프로세스 참여 방식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5951488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이사회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이사회 다양성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6894215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이사회 활동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217106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대표이사와 이사회 의장의 분리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461068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이사회 구조의 독립성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94360739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이사회의 사외 이사 구성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3979374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보상위원회 설치 및 구성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254372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이사 보수 정책 적정성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9612047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주주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주주 권리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720755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3586483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경영권 보호장치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984862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주주 의견 수렴 장치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168935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주주총회 공시 시기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4754553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소유구조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소유구조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8429043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윤리경영 및 반부패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윤리경영 및 반부패 기준 존재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0125906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준법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3511876"/>
                  </a:ext>
                </a:extLst>
              </a:tr>
              <a:tr h="19893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감사제도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감사의 독립성 수준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감사 기구 관련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552513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감사위원회 사외이사 비율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6043578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장기 재직 감사 또는 감사위원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560196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감사 용역 비용 대비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비감사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용역 비용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3019766"/>
                  </a:ext>
                </a:extLst>
              </a:tr>
              <a:tr h="1989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법규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법규준수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지배구조 법규 위반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3238585"/>
                  </a:ext>
                </a:extLst>
              </a:tr>
              <a:tr h="1989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관계사 위험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관계사 부실로 인한 위험성 수준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순자산 대비 관계사 우발채무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05258914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관계사 매출 거래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60503920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관계사 매입 거래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63280032"/>
                  </a:ext>
                </a:extLst>
              </a:tr>
            </a:tbl>
          </a:graphicData>
        </a:graphic>
      </p:graphicFrame>
      <p:sp>
        <p:nvSpPr>
          <p:cNvPr id="15" name="오른쪽 화살표[R] 31">
            <a:extLst>
              <a:ext uri="{FF2B5EF4-FFF2-40B4-BE49-F238E27FC236}">
                <a16:creationId xmlns:a16="http://schemas.microsoft.com/office/drawing/2014/main" id="{FBF320A2-689D-5A4A-A78F-8BE0FB777D41}"/>
              </a:ext>
            </a:extLst>
          </p:cNvPr>
          <p:cNvSpPr/>
          <p:nvPr/>
        </p:nvSpPr>
        <p:spPr>
          <a:xfrm>
            <a:off x="6770285" y="3541427"/>
            <a:ext cx="513347" cy="606798"/>
          </a:xfrm>
          <a:prstGeom prst="rightArrow">
            <a:avLst/>
          </a:prstGeom>
          <a:gradFill flip="none" rotWithShape="1">
            <a:gsLst>
              <a:gs pos="42000">
                <a:srgbClr val="0070C0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NanumGothic" panose="020D0604000000000000" pitchFamily="34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D7405B5-A8B2-C34D-AD05-A6869AA31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22634"/>
              </p:ext>
            </p:extLst>
          </p:nvPr>
        </p:nvGraphicFramePr>
        <p:xfrm>
          <a:off x="7392071" y="1370594"/>
          <a:ext cx="4253451" cy="4026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8826">
                  <a:extLst>
                    <a:ext uri="{9D8B030D-6E8A-4147-A177-3AD203B41FA5}">
                      <a16:colId xmlns:a16="http://schemas.microsoft.com/office/drawing/2014/main" val="3574773138"/>
                    </a:ext>
                  </a:extLst>
                </a:gridCol>
                <a:gridCol w="3154625">
                  <a:extLst>
                    <a:ext uri="{9D8B030D-6E8A-4147-A177-3AD203B41FA5}">
                      <a16:colId xmlns:a16="http://schemas.microsoft.com/office/drawing/2014/main" val="2499186144"/>
                    </a:ext>
                  </a:extLst>
                </a:gridCol>
              </a:tblGrid>
              <a:tr h="247382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선정</a:t>
                      </a:r>
                      <a:r>
                        <a:rPr lang="en-US" altLang="x-none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이유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165978"/>
                  </a:ext>
                </a:extLst>
              </a:tr>
              <a:tr h="6771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사외이사 비율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사외이사 비율은 기업의 의사결정에서 외부의 객관성을 보장할 수 있는 지표입니다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높은 사외이사 비율은 건전한 지배구조를 위한 하나의 요인이라고 판단하여 정량화된 지표로 만들었습니다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x-none" sz="800" b="0" i="0" kern="1200" dirty="0">
                        <a:solidFill>
                          <a:schemeClr val="tx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719477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배당정책 및 이행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배당정책을 수립하고 이에 맞게 이행하는 것은 자본주의 경제에서 중요한 역할을 차지합니다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주주의 권리를 보장하는 배당정책과 그 이행은 올바른 지배구조의 하나의 지표라고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en-US" sz="8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932504"/>
                  </a:ext>
                </a:extLst>
              </a:tr>
              <a:tr h="5529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감사기구 전문성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회계 감사는 주주 및 이해관계자의 알 권리를 위해 필수적인 과정입니다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전문성을 가진 감사기구의 회계 감사를 통해 지배구조의 개선이 이루어질 수 있을 것으로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x-none" sz="800" b="0" i="0" kern="1200" dirty="0">
                        <a:solidFill>
                          <a:schemeClr val="tx1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012003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주주총회 </a:t>
                      </a:r>
                      <a:endParaRPr lang="en-US" altLang="ko-KR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소집 공고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주주총회 소집 공고는 주주들의 정당한 권리 행사를 위해 필수적인 과정입니다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DART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공시를 활용하여 매 주주총회마다 올바른 소집 공고를 냈는지 유무를 정량화 지표로 만들었습니다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en-US" sz="8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2804830"/>
                  </a:ext>
                </a:extLst>
              </a:tr>
              <a:tr h="6292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내부거래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과도한 내부거래는 공정 경쟁에 위배될 뿐 아니라 불합리한 지배구조를 강화하는 요인 중 하나입니다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내부거래 규모와 내용을 통해 기업의 지배구조 개선에 대한 의지를 알 수 있을 것으로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en-US" sz="8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5097375"/>
                  </a:ext>
                </a:extLst>
              </a:tr>
              <a:tr h="469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임원 </a:t>
                      </a:r>
                      <a:r>
                        <a:rPr lang="en-US" altLang="ko-KR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 </a:t>
                      </a:r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직원 </a:t>
                      </a:r>
                      <a:endParaRPr lang="en-US" altLang="ko-KR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/>
                      <a:r>
                        <a:rPr lang="ko-KR" altLang="en-US" sz="1000" b="1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보수 비율</a:t>
                      </a:r>
                      <a:endParaRPr lang="x-none" altLang="en-US" sz="1000" b="1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과도한 임원 </a:t>
                      </a:r>
                      <a:r>
                        <a:rPr lang="en-US" altLang="ko-KR" sz="8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 </a:t>
                      </a:r>
                      <a:r>
                        <a:rPr lang="ko-KR" altLang="en-US" sz="8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직원 보수 비율 격차는 건전하지 못한 지배구조를 강화할 뿐 아니라 생산성에도 부정적 영향을 미칩니다</a:t>
                      </a:r>
                      <a:r>
                        <a:rPr lang="en-US" altLang="ko-KR" sz="8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 DART</a:t>
                      </a:r>
                      <a:r>
                        <a:rPr lang="ko-KR" altLang="en-US" sz="8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를 통해 임원과 직원의 평균 보수를 비교해 이를 정량화된 지표로 활용했습니다</a:t>
                      </a:r>
                      <a:r>
                        <a:rPr lang="en-US" altLang="ko-KR" sz="800" b="0" i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x-none" altLang="en-US" sz="800" b="0" i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332258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313E186-898C-0488-CC2C-F889F29B7634}"/>
              </a:ext>
            </a:extLst>
          </p:cNvPr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변수 선정</a:t>
            </a:r>
          </a:p>
        </p:txBody>
      </p:sp>
    </p:spTree>
    <p:extLst>
      <p:ext uri="{BB962C8B-B14F-4D97-AF65-F5344CB8AC3E}">
        <p14:creationId xmlns:p14="http://schemas.microsoft.com/office/powerpoint/2010/main" val="2457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546011" y="1194496"/>
            <a:ext cx="105118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네이버 뉴스 및 한국거래소를 활용한 주가 데이터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크롤링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20" y="1679329"/>
            <a:ext cx="4933711" cy="35853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73" y="1845275"/>
            <a:ext cx="6284635" cy="35498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37853FC-8472-57EF-3B39-662E25865640}"/>
              </a:ext>
            </a:extLst>
          </p:cNvPr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수집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14666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기업 경영의 뜨거운 화두 'ESG'ESG 경영으로 GKL의 장밋빛 미래를 꿈꾸다 – 세븐럭하우스">
            <a:extLst>
              <a:ext uri="{FF2B5EF4-FFF2-40B4-BE49-F238E27FC236}">
                <a16:creationId xmlns:a16="http://schemas.microsoft.com/office/drawing/2014/main" id="{FE7C69D2-052E-20A9-B4D3-E78CC4E4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887" y="0"/>
            <a:ext cx="8288921" cy="66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3;p2">
            <a:extLst>
              <a:ext uri="{FF2B5EF4-FFF2-40B4-BE49-F238E27FC236}">
                <a16:creationId xmlns:a16="http://schemas.microsoft.com/office/drawing/2014/main" id="{14D6EF77-7719-46DD-B256-B5E137BF2E36}"/>
              </a:ext>
            </a:extLst>
          </p:cNvPr>
          <p:cNvSpPr/>
          <p:nvPr/>
        </p:nvSpPr>
        <p:spPr>
          <a:xfrm>
            <a:off x="174480" y="809626"/>
            <a:ext cx="135466" cy="704850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7" name="Google Shape;104;p2">
            <a:extLst>
              <a:ext uri="{FF2B5EF4-FFF2-40B4-BE49-F238E27FC236}">
                <a16:creationId xmlns:a16="http://schemas.microsoft.com/office/drawing/2014/main" id="{D35B820A-27CD-4B1B-B1C5-ECD806DC0DBF}"/>
              </a:ext>
            </a:extLst>
          </p:cNvPr>
          <p:cNvSpPr txBox="1"/>
          <p:nvPr/>
        </p:nvSpPr>
        <p:spPr>
          <a:xfrm>
            <a:off x="405195" y="715775"/>
            <a:ext cx="1250950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목차</a:t>
            </a:r>
            <a:endParaRPr sz="3200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INDEX</a:t>
            </a:r>
            <a:endParaRPr sz="2000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8" name="Google Shape;105;p2">
            <a:extLst>
              <a:ext uri="{FF2B5EF4-FFF2-40B4-BE49-F238E27FC236}">
                <a16:creationId xmlns:a16="http://schemas.microsoft.com/office/drawing/2014/main" id="{4CFA0561-DB73-4B8B-9383-D199E6FA34FF}"/>
              </a:ext>
            </a:extLst>
          </p:cNvPr>
          <p:cNvSpPr/>
          <p:nvPr/>
        </p:nvSpPr>
        <p:spPr>
          <a:xfrm>
            <a:off x="172719" y="2154769"/>
            <a:ext cx="11863610" cy="2506354"/>
          </a:xfrm>
          <a:prstGeom prst="rect">
            <a:avLst/>
          </a:prstGeom>
          <a:solidFill>
            <a:srgbClr val="15619A">
              <a:alpha val="9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2E8B71-6CC6-4A25-BB9F-88E1C11A4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10" name="Google Shape;113;p2">
            <a:extLst>
              <a:ext uri="{FF2B5EF4-FFF2-40B4-BE49-F238E27FC236}">
                <a16:creationId xmlns:a16="http://schemas.microsoft.com/office/drawing/2014/main" id="{1D031304-1DAD-4415-AE91-32367646B0F7}"/>
              </a:ext>
            </a:extLst>
          </p:cNvPr>
          <p:cNvSpPr txBox="1"/>
          <p:nvPr/>
        </p:nvSpPr>
        <p:spPr>
          <a:xfrm>
            <a:off x="5042484" y="2291381"/>
            <a:ext cx="21555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Chapter 2 - </a:t>
            </a:r>
            <a:r>
              <a:rPr lang="ko-KR" alt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본론</a:t>
            </a:r>
            <a:endParaRPr sz="1200" dirty="0">
              <a:solidFill>
                <a:schemeClr val="accent1">
                  <a:lumMod val="40000"/>
                  <a:lumOff val="6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5" name="Google Shape;102;p2">
            <a:extLst>
              <a:ext uri="{FF2B5EF4-FFF2-40B4-BE49-F238E27FC236}">
                <a16:creationId xmlns:a16="http://schemas.microsoft.com/office/drawing/2014/main" id="{E4AA23E4-AF2E-424F-A2AF-59146ECAE998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5013ADF-2676-47D2-BE0F-683B8B419BB4}"/>
              </a:ext>
            </a:extLst>
          </p:cNvPr>
          <p:cNvCxnSpPr/>
          <p:nvPr/>
        </p:nvCxnSpPr>
        <p:spPr>
          <a:xfrm flipH="1">
            <a:off x="7975863" y="2335416"/>
            <a:ext cx="1034600" cy="205095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13;p2">
            <a:extLst>
              <a:ext uri="{FF2B5EF4-FFF2-40B4-BE49-F238E27FC236}">
                <a16:creationId xmlns:a16="http://schemas.microsoft.com/office/drawing/2014/main" id="{DE86735F-7918-4E2F-A74D-8EC1B4012BA7}"/>
              </a:ext>
            </a:extLst>
          </p:cNvPr>
          <p:cNvSpPr txBox="1"/>
          <p:nvPr/>
        </p:nvSpPr>
        <p:spPr>
          <a:xfrm>
            <a:off x="787427" y="2291381"/>
            <a:ext cx="18577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Chapter 1 - </a:t>
            </a:r>
            <a:r>
              <a:rPr lang="ko-KR" alt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  <a:endParaRPr sz="1200" dirty="0">
              <a:solidFill>
                <a:schemeClr val="accent1">
                  <a:lumMod val="40000"/>
                  <a:lumOff val="6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7F57031-79B7-18CF-0AB8-57666132B601}"/>
              </a:ext>
            </a:extLst>
          </p:cNvPr>
          <p:cNvCxnSpPr/>
          <p:nvPr/>
        </p:nvCxnSpPr>
        <p:spPr>
          <a:xfrm flipH="1">
            <a:off x="3786420" y="2335416"/>
            <a:ext cx="1034600" cy="205095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13;p2">
            <a:extLst>
              <a:ext uri="{FF2B5EF4-FFF2-40B4-BE49-F238E27FC236}">
                <a16:creationId xmlns:a16="http://schemas.microsoft.com/office/drawing/2014/main" id="{B9F8B059-C71C-62D5-9BA2-5DB871646330}"/>
              </a:ext>
            </a:extLst>
          </p:cNvPr>
          <p:cNvSpPr txBox="1"/>
          <p:nvPr/>
        </p:nvSpPr>
        <p:spPr>
          <a:xfrm>
            <a:off x="9141676" y="2291381"/>
            <a:ext cx="21555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>
                    <a:lumMod val="40000"/>
                    <a:lumOff val="6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Chapter 3 - </a:t>
            </a:r>
            <a:r>
              <a:rPr lang="ko-KR" alt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sz="1200" dirty="0">
              <a:solidFill>
                <a:schemeClr val="accent1">
                  <a:lumMod val="40000"/>
                  <a:lumOff val="6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1B7E12-9854-1A0C-3334-CC4B1A3D6D3D}"/>
              </a:ext>
            </a:extLst>
          </p:cNvPr>
          <p:cNvSpPr txBox="1"/>
          <p:nvPr/>
        </p:nvSpPr>
        <p:spPr>
          <a:xfrm>
            <a:off x="5229705" y="2733869"/>
            <a:ext cx="3068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모델링 및 분석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와이어프레임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889521-7253-4D10-1E3F-21182D7E59FD}"/>
              </a:ext>
            </a:extLst>
          </p:cNvPr>
          <p:cNvSpPr txBox="1"/>
          <p:nvPr/>
        </p:nvSpPr>
        <p:spPr>
          <a:xfrm>
            <a:off x="9312911" y="2733869"/>
            <a:ext cx="30688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플랫폼 확대 로드맵 설계</a:t>
            </a:r>
            <a:endParaRPr lang="en-US" altLang="ko-KR" sz="14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확대 로드맵 설계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D3768D-463C-B271-9DDD-742F80DFD8CE}"/>
              </a:ext>
            </a:extLst>
          </p:cNvPr>
          <p:cNvSpPr txBox="1"/>
          <p:nvPr/>
        </p:nvSpPr>
        <p:spPr>
          <a:xfrm>
            <a:off x="787753" y="2733869"/>
            <a:ext cx="3068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국내외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ESG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도입 현황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ESG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 가치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ESG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현황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비교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ESG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 모형 확보의 필요성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155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26" y="1733581"/>
            <a:ext cx="6162598" cy="28860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812" y="1639679"/>
            <a:ext cx="5114925" cy="3238500"/>
          </a:xfrm>
          <a:prstGeom prst="rect">
            <a:avLst/>
          </a:prstGeom>
        </p:spPr>
      </p:pic>
      <p:pic>
        <p:nvPicPr>
          <p:cNvPr id="23" name="Picture 2" descr="https://lh3.googleusercontent.com/M79cmU4JHMF01g3WThWJgMlzydPgcc5CQzzKQgKt3QhfP81n1j5j6SWeFfVnChObKuPC4t2sBJ0kTFPCZkTGbD1OyqTHgS_6XbQ6YE31Mcq8FocbyAp-Hr9oxxFteA18nkL1cZzZ1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38" y="4601971"/>
            <a:ext cx="3558563" cy="204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423728" y="1170047"/>
            <a:ext cx="10511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뉴스 통계량 데이터 활용 및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주가데이터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시가총액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크롤링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B996C2-1EA4-DACF-24CE-060EE606A04D}"/>
              </a:ext>
            </a:extLst>
          </p:cNvPr>
          <p:cNvSpPr txBox="1"/>
          <p:nvPr/>
        </p:nvSpPr>
        <p:spPr>
          <a:xfrm>
            <a:off x="667733" y="491543"/>
            <a:ext cx="449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NAVER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뉴스 및 주식 데이터 수집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78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595" y="6362579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481480" y="1083259"/>
            <a:ext cx="10511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머신러닝을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위한 데이터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전처리는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Standard Scaling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기법을 사용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9D241E-86CD-9347-A413-5E4917078B95}"/>
              </a:ext>
            </a:extLst>
          </p:cNvPr>
          <p:cNvSpPr txBox="1"/>
          <p:nvPr/>
        </p:nvSpPr>
        <p:spPr>
          <a:xfrm>
            <a:off x="642556" y="1680988"/>
            <a:ext cx="10917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먼저 분석할 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변수를 기준으로 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Correlation 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상위 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변수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(X1,--X10) 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통해 분석을 진행하였고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변수들의 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IQR 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 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Weight 2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기준으로 </a:t>
            </a:r>
            <a:r>
              <a:rPr lang="ko-KR" altLang="en-US" sz="18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이상치들을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잡아서 제거하였음 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[IQR=Q3(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상위 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25%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value)-Q1(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상위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75%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value)]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ko-KR" sz="1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ko-KR" altLang="en-US" sz="18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크롤링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 </a:t>
            </a:r>
            <a:r>
              <a:rPr lang="ko-KR" altLang="en-US" sz="18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결측치를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최대한 없애려 직접 데이터를 검증하였으며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Standard Scaling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통해 표준화를 진행하는 방식을 유지하였습니다</a:t>
            </a:r>
            <a:r>
              <a:rPr lang="en-US" altLang="ko-KR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이를 통해 최대한 </a:t>
            </a:r>
            <a:r>
              <a:rPr lang="ko-KR" altLang="en-US" sz="18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이상치가</a:t>
            </a:r>
            <a:r>
              <a:rPr lang="ko-KR" altLang="en-US" sz="18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많은 데이터도 분석에 사용하기 위해 이러한 방식을 활용하였음</a:t>
            </a:r>
            <a:endParaRPr lang="en-US" altLang="ko-KR" sz="1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27" y="3718965"/>
            <a:ext cx="2476500" cy="268605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704000" y="4441746"/>
            <a:ext cx="2779928" cy="9144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38108" y="4745057"/>
            <a:ext cx="3088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Standard Scaling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464" y="3814472"/>
            <a:ext cx="2491919" cy="24767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F89494-3877-D00F-AECD-B9FD061A39C7}"/>
              </a:ext>
            </a:extLst>
          </p:cNvPr>
          <p:cNvSpPr txBox="1"/>
          <p:nvPr/>
        </p:nvSpPr>
        <p:spPr>
          <a:xfrm>
            <a:off x="667733" y="491543"/>
            <a:ext cx="449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549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903" y="6279903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481480" y="1083259"/>
            <a:ext cx="105118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머신러닝을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위한 데이터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전처리는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SMOTE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기법을 사용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9D241E-86CD-9347-A413-5E4917078B95}"/>
              </a:ext>
            </a:extLst>
          </p:cNvPr>
          <p:cNvSpPr txBox="1"/>
          <p:nvPr/>
        </p:nvSpPr>
        <p:spPr>
          <a:xfrm>
            <a:off x="642556" y="1763242"/>
            <a:ext cx="109171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점수 데이터 측정치의 특성상 균등하지 않은 데이터로 인해 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SMOTE </a:t>
            </a:r>
            <a:r>
              <a:rPr lang="ko-KR" altLang="en-US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기법을 이용하여 균등 데이터로 학습 데이터를 변동시키는 방향으로 처리하였습니다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SMOTE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기법은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SMOTE</a:t>
            </a:r>
            <a:r>
              <a:rPr lang="ko-KR" altLang="en-US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동작 방식은 데이터의 개수가 적은 클래스의 표본을 가져온 뒤 임의의 값을 추가하여 새로운 샘플을 만들어 데이터에 추가하는 </a:t>
            </a:r>
            <a:r>
              <a:rPr lang="ko-KR" altLang="en-US" sz="1600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오버샘플링</a:t>
            </a:r>
            <a:r>
              <a:rPr lang="ko-KR" altLang="en-US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방식이다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결과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비교적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Outlier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Robust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 결과값과 해석에 있어 용이성을 얻을 수 있었습니다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8" name="Picture 4" descr="https://lh6.googleusercontent.com/5NK-cQALC68mD1C0i3B7jFMZJdI4mFLIMOjWzGrY09ihUM8TuiU0BTDr9UvaSJ9_ZSaZHYs_6dR1IUQYEnJoHltz7wdxTtVEY1MmaP84IBcBLCOazI4zr_UjqaNgrqK2EN1OZSUuq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00" y="4019292"/>
            <a:ext cx="3385873" cy="25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9cf_lo-GPdi1phvygqf3lqNThpK2xm_PhcxmYt8q3MZHyNx4NBncMljou8ISCiF9dbjLJZDxBVVeLz_Wjhr8bIKKoqWbVFJ9bZIotERYVm67it1P8oKLmeDfxs7ocbcHaK7sIXdpCH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871" y="4020033"/>
            <a:ext cx="3177677" cy="256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23092" y="3711515"/>
            <a:ext cx="142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&lt;Before&gt;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646749" y="3765080"/>
            <a:ext cx="116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&lt;After&gt;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>
            <a:off x="4268285" y="4953449"/>
            <a:ext cx="2948674" cy="8031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247119" y="5201131"/>
            <a:ext cx="1332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SMOTE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83265-6A18-D3C0-713B-2D028069EB52}"/>
              </a:ext>
            </a:extLst>
          </p:cNvPr>
          <p:cNvSpPr txBox="1"/>
          <p:nvPr/>
        </p:nvSpPr>
        <p:spPr>
          <a:xfrm>
            <a:off x="667733" y="491543"/>
            <a:ext cx="449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758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312" y="4361037"/>
            <a:ext cx="2907912" cy="18764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481480" y="1089023"/>
            <a:ext cx="10511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데이터간의 상관관계 파악 및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IQR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활용한 데이터 이상치 값 제거 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 descr="https://lh5.googleusercontent.com/Hn22HPYv7vkFeKZUKwpcPpeFRnvrt07bMWAW1tXo4jY12zRwmWqI8RU4GNR4mMF8AeXA_P-kOoNisvJHOxTwtwte6Vgn5if-2-0qVCnUDDJGS8GkP6FQO8ShkEYPmDVhP3UfblhsXB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82" y="1807537"/>
            <a:ext cx="4621889" cy="48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btpqacB5e8eZaEdzLq77WQI8t2pnzwzaO0kTLHopSwUP2u9gJHqtZWKGTUmD41a03pTTJlK5Eq_0wjgnTIeKIpOIaBKIWSeGnMqJTvQ9-vo4Puce9TbVw_Lz0DJeBGJFtbiOzTP-JJ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01" y="4343857"/>
            <a:ext cx="2725757" cy="188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_zzxYugbVAuQu-LWGeQjxxg2ZkHTGCntczqedydbhsX27naQnP1P3P26AcCC3zDiA0RpVk-x3IOkIpDxXl6xtn7ckrpChuhurOnv-8qqU9YcQBnS0Plydckmf2rJoM8gBBtgF42OhP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228" y="2107194"/>
            <a:ext cx="2686916" cy="190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bmV6kDqZMReY3ieEnZN2weEANOglbpzQRPnPUENPH9kHfOjdAN1M43w5UCHgcipSswezQCEu4q5ZBSEoBL_4pdDuR-ZYTVCakfHXEP8a3drJuBacjkc3hUK8uD4qF4JNOejc8TD5S4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83" y="2077150"/>
            <a:ext cx="2871643" cy="194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95055" y="1625600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&lt;Correlation Plot&gt;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071449" y="170457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이상치 제거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EC0E0E-DE63-1BB2-638F-9AB6954A1A11}"/>
              </a:ext>
            </a:extLst>
          </p:cNvPr>
          <p:cNvSpPr txBox="1"/>
          <p:nvPr/>
        </p:nvSpPr>
        <p:spPr>
          <a:xfrm>
            <a:off x="667733" y="491543"/>
            <a:ext cx="449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289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546011" y="1326385"/>
            <a:ext cx="105118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분석과정에서는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가지 방식을 활용하였다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이때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Train_test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split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K-fold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복합적으로 응용하였음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Train/Test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데이터는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0.7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0.3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 나누어 최적의 분석이 가능하도록 설정하였음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K-Fold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</a:t>
            </a:r>
            <a:r>
              <a:rPr lang="ko-KR" altLang="en-US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과적합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방지를 위해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K-FOLD Cross Validation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진행하였고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Fold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나누어서 진행하였음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en-US" altLang="ko-KR" sz="1600" dirty="0"/>
              <a:t> 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146" name="Picture 2" descr="https://lh3.googleusercontent.com/BnlXhMk5EwlR_B7HoKEdkJlOnLc6SbQczFpRKrQn3xFbyMMuvkbV9-5NZAqFMmqy7m-IZ2NkTACVHA4dXN3oiPrrpH6ocaDivXhY8IWXOKSzWP-uU2sXYZnL-YZHQHEFrFM8LyS5o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0" y="3688100"/>
            <a:ext cx="594360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4: Train-Test Data Split |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112" y="3503820"/>
            <a:ext cx="36957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24C314-09F7-5116-632D-65A9E4FB7A6A}"/>
              </a:ext>
            </a:extLst>
          </p:cNvPr>
          <p:cNvSpPr txBox="1"/>
          <p:nvPr/>
        </p:nvSpPr>
        <p:spPr>
          <a:xfrm>
            <a:off x="667733" y="491543"/>
            <a:ext cx="449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분석과정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533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379757" y="1169191"/>
            <a:ext cx="10511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E(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환경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예측한 모델 및 최종결과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293037"/>
              </p:ext>
            </p:extLst>
          </p:nvPr>
        </p:nvGraphicFramePr>
        <p:xfrm>
          <a:off x="6550360" y="3263857"/>
          <a:ext cx="5161348" cy="225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337">
                  <a:extLst>
                    <a:ext uri="{9D8B030D-6E8A-4147-A177-3AD203B41FA5}">
                      <a16:colId xmlns:a16="http://schemas.microsoft.com/office/drawing/2014/main" val="2653141440"/>
                    </a:ext>
                  </a:extLst>
                </a:gridCol>
                <a:gridCol w="1290337">
                  <a:extLst>
                    <a:ext uri="{9D8B030D-6E8A-4147-A177-3AD203B41FA5}">
                      <a16:colId xmlns:a16="http://schemas.microsoft.com/office/drawing/2014/main" val="1775790394"/>
                    </a:ext>
                  </a:extLst>
                </a:gridCol>
                <a:gridCol w="1290337">
                  <a:extLst>
                    <a:ext uri="{9D8B030D-6E8A-4147-A177-3AD203B41FA5}">
                      <a16:colId xmlns:a16="http://schemas.microsoft.com/office/drawing/2014/main" val="3452539604"/>
                    </a:ext>
                  </a:extLst>
                </a:gridCol>
                <a:gridCol w="1290337">
                  <a:extLst>
                    <a:ext uri="{9D8B030D-6E8A-4147-A177-3AD203B41FA5}">
                      <a16:colId xmlns:a16="http://schemas.microsoft.com/office/drawing/2014/main" val="3584830812"/>
                    </a:ext>
                  </a:extLst>
                </a:gridCol>
              </a:tblGrid>
              <a:tr h="4500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Confusion</a:t>
                      </a:r>
                      <a:r>
                        <a:rPr lang="en-US" altLang="ko-KR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Matrix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30498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16611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88239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32880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60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123599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6449676" y="1818891"/>
            <a:ext cx="552754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최적의 모델은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LGBM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모델이며</a:t>
            </a:r>
            <a:r>
              <a:rPr lang="en-US" altLang="ko-KR" sz="1600" dirty="0" err="1"/>
              <a:t>random_state</a:t>
            </a:r>
            <a:r>
              <a:rPr lang="en-US" altLang="ko-KR" sz="1600" dirty="0"/>
              <a:t>=2020, </a:t>
            </a:r>
            <a:r>
              <a:rPr lang="en-US" altLang="ko-KR" sz="1600" dirty="0" err="1"/>
              <a:t>learning_rate</a:t>
            </a:r>
            <a:r>
              <a:rPr lang="en-US" altLang="ko-KR" sz="1600" dirty="0"/>
              <a:t> = 1.0, 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 = 8,n_estimators = 5, </a:t>
            </a:r>
            <a:r>
              <a:rPr lang="en-US" altLang="ko-KR" sz="1600" dirty="0" err="1"/>
              <a:t>num_iterations</a:t>
            </a:r>
            <a:r>
              <a:rPr lang="en-US" altLang="ko-KR" sz="1600" dirty="0"/>
              <a:t>= 130,num_leaves = 35</a:t>
            </a:r>
            <a:r>
              <a:rPr lang="ko-KR" altLang="en-US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Parameter</a:t>
            </a:r>
            <a:r>
              <a:rPr lang="ko-KR" altLang="en-US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가진다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정확도는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64%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높은 값을 가진다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 descr="https://lh5.googleusercontent.com/OiGaLzMGVuMMReX7RVmiKVH6sfI0Q-gaqtvq_O_Xof4W_qfjToil3JTqCuGMnKO45_SNRDHCWG1C4YBH0lBke1lpAldWOnevJOxXMYaxGAwXoGy5ajZT5QyF9JlgQ40XM5nfc1S5Uv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57" y="1818891"/>
            <a:ext cx="5753815" cy="392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3E52E5-125F-BD2F-3906-3A90B9A53867}"/>
              </a:ext>
            </a:extLst>
          </p:cNvPr>
          <p:cNvSpPr txBox="1"/>
          <p:nvPr/>
        </p:nvSpPr>
        <p:spPr>
          <a:xfrm>
            <a:off x="667733" y="491543"/>
            <a:ext cx="449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결과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68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379757" y="1169191"/>
            <a:ext cx="10511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S(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사회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예측한 모델 및 최종결과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68999"/>
              </p:ext>
            </p:extLst>
          </p:nvPr>
        </p:nvGraphicFramePr>
        <p:xfrm>
          <a:off x="6550360" y="3263856"/>
          <a:ext cx="5161348" cy="2573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337">
                  <a:extLst>
                    <a:ext uri="{9D8B030D-6E8A-4147-A177-3AD203B41FA5}">
                      <a16:colId xmlns:a16="http://schemas.microsoft.com/office/drawing/2014/main" val="2653141440"/>
                    </a:ext>
                  </a:extLst>
                </a:gridCol>
                <a:gridCol w="1290337">
                  <a:extLst>
                    <a:ext uri="{9D8B030D-6E8A-4147-A177-3AD203B41FA5}">
                      <a16:colId xmlns:a16="http://schemas.microsoft.com/office/drawing/2014/main" val="1775790394"/>
                    </a:ext>
                  </a:extLst>
                </a:gridCol>
                <a:gridCol w="1290337">
                  <a:extLst>
                    <a:ext uri="{9D8B030D-6E8A-4147-A177-3AD203B41FA5}">
                      <a16:colId xmlns:a16="http://schemas.microsoft.com/office/drawing/2014/main" val="3452539604"/>
                    </a:ext>
                  </a:extLst>
                </a:gridCol>
                <a:gridCol w="1290337">
                  <a:extLst>
                    <a:ext uri="{9D8B030D-6E8A-4147-A177-3AD203B41FA5}">
                      <a16:colId xmlns:a16="http://schemas.microsoft.com/office/drawing/2014/main" val="3584830812"/>
                    </a:ext>
                  </a:extLst>
                </a:gridCol>
              </a:tblGrid>
              <a:tr h="51470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Confusion</a:t>
                      </a:r>
                      <a:r>
                        <a:rPr lang="en-US" altLang="ko-KR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Matrix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304981"/>
                  </a:ext>
                </a:extLst>
              </a:tr>
              <a:tr h="514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166111"/>
                  </a:ext>
                </a:extLst>
              </a:tr>
              <a:tr h="514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88239"/>
                  </a:ext>
                </a:extLst>
              </a:tr>
              <a:tr h="514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328801"/>
                  </a:ext>
                </a:extLst>
              </a:tr>
              <a:tr h="514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36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123599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6449676" y="1818891"/>
            <a:ext cx="552754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최적의 모델은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RandomForest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모델이며 </a:t>
            </a:r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random_state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=2022 , </a:t>
            </a:r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max_depth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= 1, </a:t>
            </a:r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max_features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= 1, </a:t>
            </a:r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min_samples_leaf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= 1, </a:t>
            </a:r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n_estimators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=  50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최적의 </a:t>
            </a:r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paramete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가진다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정확도는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51%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값을 가진다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074" name="Picture 2" descr="https://lh5.googleusercontent.com/-OegTJzpWG7oVkai_mnV3T1YdYc-jclsCIuOAu2uBWUxFN6-xsCRVmXW8z6fhUcRwuqOCmF2CtzesXe6Gk7vPxlTbMwubQwI4xZIErEWbbkE3Am1l9PDnUVQFqpELutuBY_92G3a0j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2" y="1818891"/>
            <a:ext cx="5943600" cy="41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1471E5-DB83-515A-01FD-7CC6ACFC80E0}"/>
              </a:ext>
            </a:extLst>
          </p:cNvPr>
          <p:cNvSpPr txBox="1"/>
          <p:nvPr/>
        </p:nvSpPr>
        <p:spPr>
          <a:xfrm>
            <a:off x="667733" y="491543"/>
            <a:ext cx="449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결과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884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379757" y="1169191"/>
            <a:ext cx="10511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G(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지배구조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예측한 모델 및 최종결과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591178"/>
              </p:ext>
            </p:extLst>
          </p:nvPr>
        </p:nvGraphicFramePr>
        <p:xfrm>
          <a:off x="6550360" y="3263857"/>
          <a:ext cx="5161348" cy="225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337">
                  <a:extLst>
                    <a:ext uri="{9D8B030D-6E8A-4147-A177-3AD203B41FA5}">
                      <a16:colId xmlns:a16="http://schemas.microsoft.com/office/drawing/2014/main" val="2653141440"/>
                    </a:ext>
                  </a:extLst>
                </a:gridCol>
                <a:gridCol w="1290337">
                  <a:extLst>
                    <a:ext uri="{9D8B030D-6E8A-4147-A177-3AD203B41FA5}">
                      <a16:colId xmlns:a16="http://schemas.microsoft.com/office/drawing/2014/main" val="1775790394"/>
                    </a:ext>
                  </a:extLst>
                </a:gridCol>
                <a:gridCol w="1290337">
                  <a:extLst>
                    <a:ext uri="{9D8B030D-6E8A-4147-A177-3AD203B41FA5}">
                      <a16:colId xmlns:a16="http://schemas.microsoft.com/office/drawing/2014/main" val="3452539604"/>
                    </a:ext>
                  </a:extLst>
                </a:gridCol>
                <a:gridCol w="1290337">
                  <a:extLst>
                    <a:ext uri="{9D8B030D-6E8A-4147-A177-3AD203B41FA5}">
                      <a16:colId xmlns:a16="http://schemas.microsoft.com/office/drawing/2014/main" val="3584830812"/>
                    </a:ext>
                  </a:extLst>
                </a:gridCol>
              </a:tblGrid>
              <a:tr h="4500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Confusion</a:t>
                      </a:r>
                      <a:r>
                        <a:rPr lang="en-US" altLang="ko-KR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Matrix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30498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16611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16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88239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15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32880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123599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6449676" y="1818891"/>
            <a:ext cx="5527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최적의 모델은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AdaBoost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모델이며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en-US" altLang="ko-KR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learning_rate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=  0.1, </a:t>
            </a:r>
            <a:r>
              <a:rPr lang="en-US" altLang="ko-KR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n_estimators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= 200, </a:t>
            </a:r>
            <a:r>
              <a:rPr lang="en-US" altLang="ko-KR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random_state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= 2022</a:t>
            </a:r>
            <a:r>
              <a:rPr lang="ko-KR" altLang="en-US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Parameter</a:t>
            </a:r>
            <a:r>
              <a:rPr lang="ko-KR" altLang="en-US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가진다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정확도는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42%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값을 가진다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50" name="Picture 2" descr="https://lh5.googleusercontent.com/6CHUiGxqX1Yl1ji451-RWMyPxSjl_bDPrjpUyf2BEeTThWtEmRH3LSOCm4QM6v-5PXId5XQQoHdXdVg2FKwocm7_DCAmAOD0wwzzDRdgH6s-VHOy3uBzFsX8G39WpNVgI7hgse07D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5" y="1810707"/>
            <a:ext cx="5943600" cy="381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7356D7-0C2A-8BD0-8B71-7A8AAAAB391B}"/>
              </a:ext>
            </a:extLst>
          </p:cNvPr>
          <p:cNvSpPr txBox="1"/>
          <p:nvPr/>
        </p:nvSpPr>
        <p:spPr>
          <a:xfrm>
            <a:off x="667733" y="491543"/>
            <a:ext cx="449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결과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760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94" name="Picture 2" descr="https://lh3.googleusercontent.com/w9ErPfrDym_ca_OnRlB-Ic3acZYannckI8ZjH-Sx8KXPeNY7M3XZQgFtJzj-xt6IZQrzo2njGi0P4YqKbzyMgp_32N8xhAc4oPhl43_fh_PD0jc-zMYeW9VaejvV8Ii5_lSiCNsnV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73" y="1586617"/>
            <a:ext cx="5943600" cy="365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379757" y="1169191"/>
            <a:ext cx="10511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예측한 모델 및 최종결과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FC3D74-9498-442D-A800-DDB119CB8914}"/>
              </a:ext>
            </a:extLst>
          </p:cNvPr>
          <p:cNvGrpSpPr/>
          <p:nvPr/>
        </p:nvGrpSpPr>
        <p:grpSpPr>
          <a:xfrm>
            <a:off x="164108" y="5646448"/>
            <a:ext cx="10539704" cy="1002708"/>
            <a:chOff x="17884" y="5945960"/>
            <a:chExt cx="8936025" cy="1002708"/>
          </a:xfrm>
        </p:grpSpPr>
        <p:sp>
          <p:nvSpPr>
            <p:cNvPr id="23" name="object 46">
              <a:extLst>
                <a:ext uri="{FF2B5EF4-FFF2-40B4-BE49-F238E27FC236}">
                  <a16:creationId xmlns:a16="http://schemas.microsoft.com/office/drawing/2014/main" id="{8BDDC597-4DAB-4287-8B74-D5AB90F9FA68}"/>
                </a:ext>
              </a:extLst>
            </p:cNvPr>
            <p:cNvSpPr/>
            <p:nvPr/>
          </p:nvSpPr>
          <p:spPr>
            <a:xfrm>
              <a:off x="17884" y="6114913"/>
              <a:ext cx="8936025" cy="833755"/>
            </a:xfrm>
            <a:custGeom>
              <a:avLst/>
              <a:gdLst/>
              <a:ahLst/>
              <a:cxnLst/>
              <a:rect l="l" t="t" r="r" b="b"/>
              <a:pathLst>
                <a:path w="9906000" h="833754">
                  <a:moveTo>
                    <a:pt x="489204" y="4559"/>
                  </a:moveTo>
                  <a:lnTo>
                    <a:pt x="0" y="4559"/>
                  </a:lnTo>
                  <a:lnTo>
                    <a:pt x="0" y="833615"/>
                  </a:lnTo>
                  <a:lnTo>
                    <a:pt x="489204" y="833615"/>
                  </a:lnTo>
                  <a:lnTo>
                    <a:pt x="489204" y="4559"/>
                  </a:lnTo>
                  <a:close/>
                </a:path>
                <a:path w="9906000" h="833754">
                  <a:moveTo>
                    <a:pt x="9906000" y="0"/>
                  </a:moveTo>
                  <a:lnTo>
                    <a:pt x="9416796" y="0"/>
                  </a:lnTo>
                  <a:lnTo>
                    <a:pt x="9416796" y="827519"/>
                  </a:lnTo>
                  <a:lnTo>
                    <a:pt x="9906000" y="827519"/>
                  </a:lnTo>
                  <a:lnTo>
                    <a:pt x="9906000" y="0"/>
                  </a:lnTo>
                  <a:close/>
                </a:path>
              </a:pathLst>
            </a:custGeom>
            <a:solidFill>
              <a:srgbClr val="4033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47">
              <a:extLst>
                <a:ext uri="{FF2B5EF4-FFF2-40B4-BE49-F238E27FC236}">
                  <a16:creationId xmlns:a16="http://schemas.microsoft.com/office/drawing/2014/main" id="{BAF9A650-6CCE-4075-825A-840EC6CDF1E2}"/>
                </a:ext>
              </a:extLst>
            </p:cNvPr>
            <p:cNvSpPr/>
            <p:nvPr/>
          </p:nvSpPr>
          <p:spPr>
            <a:xfrm>
              <a:off x="256797" y="5945960"/>
              <a:ext cx="8458200" cy="769069"/>
            </a:xfrm>
            <a:custGeom>
              <a:avLst/>
              <a:gdLst/>
              <a:ahLst/>
              <a:cxnLst/>
              <a:rect l="l" t="t" r="r" b="b"/>
              <a:pathLst>
                <a:path w="9455150" h="905510">
                  <a:moveTo>
                    <a:pt x="9454896" y="0"/>
                  </a:moveTo>
                  <a:lnTo>
                    <a:pt x="0" y="0"/>
                  </a:lnTo>
                  <a:lnTo>
                    <a:pt x="0" y="905255"/>
                  </a:lnTo>
                  <a:lnTo>
                    <a:pt x="9454896" y="905255"/>
                  </a:lnTo>
                  <a:lnTo>
                    <a:pt x="9454896" y="0"/>
                  </a:lnTo>
                  <a:close/>
                </a:path>
              </a:pathLst>
            </a:custGeom>
            <a:solidFill>
              <a:srgbClr val="564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49">
              <a:extLst>
                <a:ext uri="{FF2B5EF4-FFF2-40B4-BE49-F238E27FC236}">
                  <a16:creationId xmlns:a16="http://schemas.microsoft.com/office/drawing/2014/main" id="{375340CE-ECA9-4B71-AEEE-1CD88DA12CE9}"/>
                </a:ext>
              </a:extLst>
            </p:cNvPr>
            <p:cNvSpPr txBox="1"/>
            <p:nvPr/>
          </p:nvSpPr>
          <p:spPr>
            <a:xfrm>
              <a:off x="814830" y="6069772"/>
              <a:ext cx="7816215" cy="505908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</a:pPr>
              <a:r>
                <a:rPr lang="ko-KR" altLang="en-US" sz="3200" b="1" spc="-215" dirty="0" err="1">
                  <a:solidFill>
                    <a:srgbClr val="FFFFFF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다중분류</a:t>
              </a:r>
              <a:r>
                <a:rPr lang="ko-KR" altLang="en-US" sz="3200" b="1" spc="-215" dirty="0">
                  <a:solidFill>
                    <a:srgbClr val="FFFFFF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분석을 진행한</a:t>
              </a:r>
              <a:r>
                <a:rPr lang="ko-KR" altLang="en-US" sz="3200" b="1" spc="-215" dirty="0">
                  <a:solidFill>
                    <a:srgbClr val="EFF73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3200" b="1" spc="-215" dirty="0">
                  <a:solidFill>
                    <a:srgbClr val="FFFFFF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이후 </a:t>
              </a:r>
              <a:r>
                <a:rPr lang="ko-KR" altLang="en-US" sz="3200" b="1" spc="-215" dirty="0" err="1">
                  <a:solidFill>
                    <a:srgbClr val="EFF73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클러스터링</a:t>
              </a:r>
              <a:r>
                <a:rPr lang="ko-KR" altLang="en-US" sz="3200" b="1" spc="-215" dirty="0">
                  <a:solidFill>
                    <a:srgbClr val="FFFFFF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활용한 분석</a:t>
              </a:r>
              <a:endParaRPr sz="3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233924"/>
              </p:ext>
            </p:extLst>
          </p:nvPr>
        </p:nvGraphicFramePr>
        <p:xfrm>
          <a:off x="6550360" y="3263857"/>
          <a:ext cx="5090200" cy="1733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50">
                  <a:extLst>
                    <a:ext uri="{9D8B030D-6E8A-4147-A177-3AD203B41FA5}">
                      <a16:colId xmlns:a16="http://schemas.microsoft.com/office/drawing/2014/main" val="2653141440"/>
                    </a:ext>
                  </a:extLst>
                </a:gridCol>
                <a:gridCol w="1272550">
                  <a:extLst>
                    <a:ext uri="{9D8B030D-6E8A-4147-A177-3AD203B41FA5}">
                      <a16:colId xmlns:a16="http://schemas.microsoft.com/office/drawing/2014/main" val="1775790394"/>
                    </a:ext>
                  </a:extLst>
                </a:gridCol>
                <a:gridCol w="1272550">
                  <a:extLst>
                    <a:ext uri="{9D8B030D-6E8A-4147-A177-3AD203B41FA5}">
                      <a16:colId xmlns:a16="http://schemas.microsoft.com/office/drawing/2014/main" val="3452539604"/>
                    </a:ext>
                  </a:extLst>
                </a:gridCol>
                <a:gridCol w="1272550">
                  <a:extLst>
                    <a:ext uri="{9D8B030D-6E8A-4147-A177-3AD203B41FA5}">
                      <a16:colId xmlns:a16="http://schemas.microsoft.com/office/drawing/2014/main" val="3584830812"/>
                    </a:ext>
                  </a:extLst>
                </a:gridCol>
              </a:tblGrid>
              <a:tr h="34663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Confusion</a:t>
                      </a:r>
                      <a:r>
                        <a:rPr lang="en-US" altLang="ko-KR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Matrix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304981"/>
                  </a:ext>
                </a:extLst>
              </a:tr>
              <a:tr h="34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166111"/>
                  </a:ext>
                </a:extLst>
              </a:tr>
              <a:tr h="34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88239"/>
                  </a:ext>
                </a:extLst>
              </a:tr>
              <a:tr h="34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328801"/>
                  </a:ext>
                </a:extLst>
              </a:tr>
              <a:tr h="34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28</a:t>
                      </a:r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123599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6449676" y="1818891"/>
            <a:ext cx="55275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최적의 모델은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XGBoost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모델이며 </a:t>
            </a:r>
            <a:r>
              <a:rPr lang="en-US" altLang="ko-KR" sz="1600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random_state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=2020, gamma = 0.0, </a:t>
            </a:r>
            <a:r>
              <a:rPr lang="en-US" altLang="ko-KR" sz="1600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learning_rate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= 0.2, </a:t>
            </a:r>
            <a:r>
              <a:rPr lang="en-US" altLang="ko-KR" sz="1600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max_depth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= 3, </a:t>
            </a:r>
            <a:r>
              <a:rPr lang="en-US" altLang="ko-KR" sz="1600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min_child_weight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=  1, </a:t>
            </a:r>
            <a:r>
              <a:rPr lang="en-US" altLang="ko-KR" sz="1600" dirty="0" err="1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n_estimators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= 960</a:t>
            </a:r>
            <a:r>
              <a:rPr lang="ko-KR" altLang="en-US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Parameter</a:t>
            </a:r>
            <a:r>
              <a:rPr lang="ko-KR" altLang="en-US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가진다</a:t>
            </a:r>
            <a:r>
              <a:rPr lang="en-US" altLang="ko-KR" sz="16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정확도는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50%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이며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F1-score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50%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이다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8BC712-F94F-60EF-7BCB-C98AD7175F1B}"/>
              </a:ext>
            </a:extLst>
          </p:cNvPr>
          <p:cNvSpPr txBox="1"/>
          <p:nvPr/>
        </p:nvSpPr>
        <p:spPr>
          <a:xfrm>
            <a:off x="667733" y="491543"/>
            <a:ext cx="449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결과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064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61E1EA-0262-4CDF-7D77-31706249E0FB}"/>
              </a:ext>
            </a:extLst>
          </p:cNvPr>
          <p:cNvSpPr txBox="1"/>
          <p:nvPr/>
        </p:nvSpPr>
        <p:spPr>
          <a:xfrm>
            <a:off x="546011" y="407614"/>
            <a:ext cx="9697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Clustering</a:t>
            </a:r>
          </a:p>
        </p:txBody>
      </p:sp>
      <p:pic>
        <p:nvPicPr>
          <p:cNvPr id="9218" name="Picture 2" descr="https://lh6.googleusercontent.com/nUqamMTjzRY6qEPSFackxiPlhTrPuQpRvJy_Wp73_ULxhuigyc4sZc3-hqgnb79KlYJnoiT6Bh6Uu-_34B373A5bzkm7cbyq8sgvKDu6LKZ3EV0q1OhvOU2EG70s8LUAZFvJm_9OV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8" y="2960395"/>
            <a:ext cx="3733800" cy="31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497190" y="1165165"/>
            <a:ext cx="105118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기법을 통해 변수 축소 후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K-Means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클러스터링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기법을 활용하여 분석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9D241E-86CD-9347-A413-5E4917078B95}"/>
              </a:ext>
            </a:extLst>
          </p:cNvPr>
          <p:cNvSpPr txBox="1"/>
          <p:nvPr/>
        </p:nvSpPr>
        <p:spPr>
          <a:xfrm>
            <a:off x="492768" y="1739614"/>
            <a:ext cx="109171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최종 모델인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Xgboost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통해 뽑아낸 중요도를 기준으로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변수를 활용해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분석을 실행하였고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Screen Plot</a:t>
            </a:r>
            <a:r>
              <a:rPr lang="ko-KR" altLang="en-US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확인시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Elbow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사이에 있으므로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변수로 축소를 하였음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결과로 얻은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PC1/PC2/PC3 3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가지 변수는 비즈니스 </a:t>
            </a:r>
            <a:r>
              <a:rPr lang="ko-KR" altLang="en-US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인사이트를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바탕으로 팀원들과 상의 후 </a:t>
            </a:r>
            <a:r>
              <a:rPr lang="ko-KR" altLang="en-US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명칭함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098" name="Picture 2" descr="https://lh3.googleusercontent.com/NYc3WJsVtqTFCnSq7f0Q7-u4iE_8XlxViw3JFTTyRL95Be7iYb_PUYSCmHzU-bHaARm0xJuxE7AISy64COruoXSXCxz2u_CkhMycr7E4_ck9Xb_ot9MoEX_4UwS5-g3pa95a7WuPp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213" y="2994109"/>
            <a:ext cx="38671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407" y="2886070"/>
            <a:ext cx="3238702" cy="32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5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2">
            <a:extLst>
              <a:ext uri="{FF2B5EF4-FFF2-40B4-BE49-F238E27FC236}">
                <a16:creationId xmlns:a16="http://schemas.microsoft.com/office/drawing/2014/main" id="{14D6EF77-7719-46DD-B256-B5E137BF2E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</p:txBody>
      </p:sp>
      <p:sp>
        <p:nvSpPr>
          <p:cNvPr id="5" name="Google Shape;102;p2">
            <a:extLst>
              <a:ext uri="{FF2B5EF4-FFF2-40B4-BE49-F238E27FC236}">
                <a16:creationId xmlns:a16="http://schemas.microsoft.com/office/drawing/2014/main" id="{E4AA23E4-AF2E-424F-A2AF-59146ECAE998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04;p2">
            <a:extLst>
              <a:ext uri="{FF2B5EF4-FFF2-40B4-BE49-F238E27FC236}">
                <a16:creationId xmlns:a16="http://schemas.microsoft.com/office/drawing/2014/main" id="{100FC70D-8731-4E95-B070-95F633CEC386}"/>
              </a:ext>
            </a:extLst>
          </p:cNvPr>
          <p:cNvSpPr txBox="1"/>
          <p:nvPr/>
        </p:nvSpPr>
        <p:spPr>
          <a:xfrm>
            <a:off x="3233907" y="2767301"/>
            <a:ext cx="572418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9E0C1C-7012-4C60-9142-E7ACE50E3D2A}"/>
              </a:ext>
            </a:extLst>
          </p:cNvPr>
          <p:cNvGrpSpPr/>
          <p:nvPr/>
        </p:nvGrpSpPr>
        <p:grpSpPr>
          <a:xfrm>
            <a:off x="9962865" y="6114197"/>
            <a:ext cx="1836043" cy="464312"/>
            <a:chOff x="9322271" y="5996960"/>
            <a:chExt cx="2340160" cy="5815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DC08151-8A6C-41E5-B15D-0FE73157B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74958" b="-3443"/>
            <a:stretch/>
          </p:blipFill>
          <p:spPr>
            <a:xfrm>
              <a:off x="9322271" y="5996960"/>
              <a:ext cx="583729" cy="58154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9259A8-2D51-49C1-AEDE-70E6068081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26"/>
            <a:stretch/>
          </p:blipFill>
          <p:spPr>
            <a:xfrm>
              <a:off x="9900829" y="6014661"/>
              <a:ext cx="1761602" cy="562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5192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DAAA20-3D94-8ADF-079E-1EC75D0D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8" name="Google Shape;199;p7">
            <a:extLst>
              <a:ext uri="{FF2B5EF4-FFF2-40B4-BE49-F238E27FC236}">
                <a16:creationId xmlns:a16="http://schemas.microsoft.com/office/drawing/2014/main" id="{161CA1E2-DF8C-05CE-C3CC-702A689A07B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03;p7">
            <a:extLst>
              <a:ext uri="{FF2B5EF4-FFF2-40B4-BE49-F238E27FC236}">
                <a16:creationId xmlns:a16="http://schemas.microsoft.com/office/drawing/2014/main" id="{71B76358-2A4B-160F-D04B-98C70D909124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465;p29">
            <a:extLst>
              <a:ext uri="{FF2B5EF4-FFF2-40B4-BE49-F238E27FC236}">
                <a16:creationId xmlns:a16="http://schemas.microsoft.com/office/drawing/2014/main" id="{7CE2FEF5-E84F-59CE-7AB1-05756F91D2E7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7" name="Google Shape;466;p29">
              <a:extLst>
                <a:ext uri="{FF2B5EF4-FFF2-40B4-BE49-F238E27FC236}">
                  <a16:creationId xmlns:a16="http://schemas.microsoft.com/office/drawing/2014/main" id="{4CD72F84-1F62-37F3-06CA-80B6031AD8B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67;p29">
              <a:extLst>
                <a:ext uri="{FF2B5EF4-FFF2-40B4-BE49-F238E27FC236}">
                  <a16:creationId xmlns:a16="http://schemas.microsoft.com/office/drawing/2014/main" id="{DFFA364E-DF86-D91B-9344-C753AF0470BD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68;p29">
              <a:extLst>
                <a:ext uri="{FF2B5EF4-FFF2-40B4-BE49-F238E27FC236}">
                  <a16:creationId xmlns:a16="http://schemas.microsoft.com/office/drawing/2014/main" id="{210533A9-D9AA-3616-B38E-CBF49C71518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69;p29">
              <a:extLst>
                <a:ext uri="{FF2B5EF4-FFF2-40B4-BE49-F238E27FC236}">
                  <a16:creationId xmlns:a16="http://schemas.microsoft.com/office/drawing/2014/main" id="{ADE6F3D0-DB98-9371-7FD7-0C704CE542B9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70;p29">
              <a:extLst>
                <a:ext uri="{FF2B5EF4-FFF2-40B4-BE49-F238E27FC236}">
                  <a16:creationId xmlns:a16="http://schemas.microsoft.com/office/drawing/2014/main" id="{E7F18237-4591-96C6-CA7D-A7A0F3D299C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71;p29">
              <a:extLst>
                <a:ext uri="{FF2B5EF4-FFF2-40B4-BE49-F238E27FC236}">
                  <a16:creationId xmlns:a16="http://schemas.microsoft.com/office/drawing/2014/main" id="{CBE94F51-F5AE-D2A5-0E7A-1125320C9D47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61E1EA-0262-4CDF-7D77-31706249E0FB}"/>
              </a:ext>
            </a:extLst>
          </p:cNvPr>
          <p:cNvSpPr txBox="1"/>
          <p:nvPr/>
        </p:nvSpPr>
        <p:spPr>
          <a:xfrm>
            <a:off x="546011" y="407614"/>
            <a:ext cx="9697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Clustering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497190" y="1165165"/>
            <a:ext cx="105118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PCA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기법을 통해 변수 축소 후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K-Means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클러스터링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기법을 활용하여 분석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9D241E-86CD-9347-A413-5E4917078B95}"/>
              </a:ext>
            </a:extLst>
          </p:cNvPr>
          <p:cNvSpPr txBox="1"/>
          <p:nvPr/>
        </p:nvSpPr>
        <p:spPr>
          <a:xfrm>
            <a:off x="497190" y="1879582"/>
            <a:ext cx="109171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최종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K-means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방법을 활용해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Screen plot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확인한 결과 군집을 </a:t>
            </a:r>
            <a:r>
              <a:rPr lang="ko-KR" altLang="en-US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다섯개로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나누어 분석하기로 결정을 하였음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이를 통해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그래프 방식으로 클러스터링을 시각화 하였고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이에 대한 각각의 군집들을 등급으로 향후에 어떻게 </a:t>
            </a:r>
            <a:r>
              <a:rPr lang="ko-KR" altLang="en-US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나눌지에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대해서는 심도 있는 논의가 필요함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en-US" altLang="ko-KR" sz="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124" name="Picture 4" descr="https://lh5.googleusercontent.com/J0p-jvZeshpCsQulkUsVGt5osB91uj_zJvg8d97K9U-my2rteK8Zj7rVa9ALE-FfHgWaGj8orWs3zmSCH5FckUDKKzWPaEL7Y8lQ7-Kgena7K8PgA_7RYesYJCalI9XHuaxX8eaeJy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9" y="3318163"/>
            <a:ext cx="4120992" cy="273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SftSstw4DWz_HLqXsOK75C0rlaoU0DuIA-lFHqhkCBoOAgbLs9jlu5k9qX8ofmFS5dUjlqZrmVcMbGPN2HgeWmxCwRmAJ9w_nxhpGnQ-mHhHYv1etatVAcDGG_jk5I4_gt1we5SF6y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937" y="2956800"/>
            <a:ext cx="332422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317" y="3240330"/>
            <a:ext cx="345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A509EE1-E6F5-39ED-CA87-605AAD041678}"/>
              </a:ext>
            </a:extLst>
          </p:cNvPr>
          <p:cNvGrpSpPr/>
          <p:nvPr/>
        </p:nvGrpSpPr>
        <p:grpSpPr>
          <a:xfrm>
            <a:off x="472068" y="919140"/>
            <a:ext cx="3115662" cy="5678122"/>
            <a:chOff x="472068" y="919140"/>
            <a:chExt cx="3115662" cy="567812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0A7E458-FB5A-ECFD-4AE9-F9B08733C652}"/>
                </a:ext>
              </a:extLst>
            </p:cNvPr>
            <p:cNvGrpSpPr/>
            <p:nvPr/>
          </p:nvGrpSpPr>
          <p:grpSpPr>
            <a:xfrm>
              <a:off x="472068" y="919140"/>
              <a:ext cx="3115662" cy="5678122"/>
              <a:chOff x="4048833" y="1109640"/>
              <a:chExt cx="3115662" cy="5470208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87E5764-88A8-1EC2-0C56-DEDD831926B9}"/>
                  </a:ext>
                </a:extLst>
              </p:cNvPr>
              <p:cNvSpPr/>
              <p:nvPr/>
            </p:nvSpPr>
            <p:spPr>
              <a:xfrm>
                <a:off x="4202519" y="1233369"/>
                <a:ext cx="2818514" cy="574186"/>
              </a:xfrm>
              <a:prstGeom prst="roundRect">
                <a:avLst>
                  <a:gd name="adj" fmla="val 4097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50"/>
              </a:p>
            </p:txBody>
          </p:sp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59EBFA0-1274-F64C-9A33-88AC0548E9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9" t="5810" r="1441" b="3430"/>
              <a:stretch/>
            </p:blipFill>
            <p:spPr>
              <a:xfrm>
                <a:off x="4237917" y="1520285"/>
                <a:ext cx="2747718" cy="4895064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BD904B3-49B7-CBAD-8699-77DE0D4B46D0}"/>
                  </a:ext>
                </a:extLst>
              </p:cNvPr>
              <p:cNvGrpSpPr/>
              <p:nvPr/>
            </p:nvGrpSpPr>
            <p:grpSpPr>
              <a:xfrm>
                <a:off x="4431378" y="1233369"/>
                <a:ext cx="2448969" cy="283768"/>
                <a:chOff x="1579246" y="599808"/>
                <a:chExt cx="2673697" cy="309808"/>
              </a:xfrm>
            </p:grpSpPr>
            <p:pic>
              <p:nvPicPr>
                <p:cNvPr id="21" name="그림 20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4C3B9983-050B-32E9-0EDA-7D737899BF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22" name="그림 21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52B48762-5712-B879-6380-7C1E15265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EC5016A-3BE3-C524-67A9-64E3FE9B434E}"/>
                  </a:ext>
                </a:extLst>
              </p:cNvPr>
              <p:cNvSpPr/>
              <p:nvPr/>
            </p:nvSpPr>
            <p:spPr>
              <a:xfrm>
                <a:off x="4333240" y="1879356"/>
                <a:ext cx="579120" cy="178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100" spc="-50" dirty="0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우리기업</a:t>
                </a:r>
              </a:p>
            </p:txBody>
          </p:sp>
          <p:pic>
            <p:nvPicPr>
              <p:cNvPr id="9" name="그림 8" descr="텍스트, 전자기기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62D4B16-B54D-7429-209F-36D35C402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8833" y="1109640"/>
                <a:ext cx="3115662" cy="5470208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C37B885D-70AB-EFF8-A067-B4272189B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67" t="27337" r="27380" b="24344"/>
              <a:stretch/>
            </p:blipFill>
            <p:spPr>
              <a:xfrm>
                <a:off x="6278880" y="4439743"/>
                <a:ext cx="349147" cy="244017"/>
              </a:xfrm>
              <a:prstGeom prst="rect">
                <a:avLst/>
              </a:prstGeom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6584465-FBD7-96F4-3A1D-93BB2433321B}"/>
                  </a:ext>
                </a:extLst>
              </p:cNvPr>
              <p:cNvSpPr/>
              <p:nvPr/>
            </p:nvSpPr>
            <p:spPr>
              <a:xfrm>
                <a:off x="6135370" y="4760641"/>
                <a:ext cx="588010" cy="111714"/>
              </a:xfrm>
              <a:prstGeom prst="rect">
                <a:avLst/>
              </a:prstGeom>
              <a:solidFill>
                <a:srgbClr val="F8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b="1" dirty="0">
                    <a:solidFill>
                      <a:srgbClr val="84858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WON</a:t>
                </a:r>
                <a:r>
                  <a:rPr lang="ko-KR" altLang="en-US" sz="800" b="1" dirty="0">
                    <a:solidFill>
                      <a:srgbClr val="84858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800" b="1" dirty="0">
                    <a:solidFill>
                      <a:srgbClr val="84858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ESG</a:t>
                </a:r>
                <a:endParaRPr lang="ko-KR" altLang="en-US" sz="800" b="1" dirty="0">
                  <a:solidFill>
                    <a:srgbClr val="84858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07127DB-F70A-541B-EC71-23B7D0E87390}"/>
                </a:ext>
              </a:extLst>
            </p:cNvPr>
            <p:cNvGrpSpPr/>
            <p:nvPr/>
          </p:nvGrpSpPr>
          <p:grpSpPr>
            <a:xfrm>
              <a:off x="747013" y="5196142"/>
              <a:ext cx="2568072" cy="761782"/>
              <a:chOff x="5876290" y="3654244"/>
              <a:chExt cx="2568072" cy="660906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47671B9-F2C3-595C-E713-4BE211636160}"/>
                  </a:ext>
                </a:extLst>
              </p:cNvPr>
              <p:cNvGrpSpPr/>
              <p:nvPr/>
            </p:nvGrpSpPr>
            <p:grpSpPr>
              <a:xfrm>
                <a:off x="5876290" y="3654244"/>
                <a:ext cx="2568072" cy="660906"/>
                <a:chOff x="4905624" y="4620918"/>
                <a:chExt cx="2568072" cy="660906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029148A8-DD87-0A37-3D32-8279A5650911}"/>
                    </a:ext>
                  </a:extLst>
                </p:cNvPr>
                <p:cNvSpPr/>
                <p:nvPr/>
              </p:nvSpPr>
              <p:spPr>
                <a:xfrm>
                  <a:off x="4905624" y="4620918"/>
                  <a:ext cx="2568072" cy="658368"/>
                </a:xfrm>
                <a:prstGeom prst="roundRect">
                  <a:avLst>
                    <a:gd name="adj" fmla="val 1285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3" name="그림 32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7836CD1E-CE00-CD74-0FF9-4F4D20DBE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34709" b="79450" l="9107" r="95797">
                              <a14:foregroundMark x1="44658" y1="38026" x2="44658" y2="38026"/>
                              <a14:foregroundMark x1="44658" y1="38026" x2="39142" y2="40089"/>
                              <a14:foregroundMark x1="45096" y1="34749" x2="45096" y2="34749"/>
                              <a14:foregroundMark x1="91594" y1="59871" x2="91594" y2="59871"/>
                              <a14:foregroundMark x1="57005" y1="77063" x2="57005" y2="77063"/>
                              <a14:foregroundMark x1="53590" y1="76861" x2="69264" y2="76861"/>
                              <a14:foregroundMark x1="48074" y1="79450" x2="49124" y2="79450"/>
                              <a14:foregroundMark x1="95884" y1="58495" x2="95884" y2="58495"/>
                              <a14:foregroundMark x1="9107" y1="60275" x2="9107" y2="60275"/>
                              <a14:foregroundMark x1="68039" y1="43366" x2="68039" y2="43366"/>
                              <a14:foregroundMark x1="68914" y1="43163" x2="68914" y2="43163"/>
                              <a14:foregroundMark x1="83450" y1="45550" x2="83450" y2="45550"/>
                              <a14:foregroundMark x1="17075" y1="43568" x2="17075" y2="43568"/>
                              <a14:foregroundMark x1="14186" y1="41748" x2="14186" y2="41748"/>
                              <a14:foregroundMark x1="14186" y1="48341" x2="14186" y2="4834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167" b="27751"/>
                <a:stretch/>
              </p:blipFill>
              <p:spPr>
                <a:xfrm>
                  <a:off x="6479286" y="4634433"/>
                  <a:ext cx="975360" cy="64739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0C70F8-1EA2-96BE-8362-0DACC973BFFC}"/>
                  </a:ext>
                </a:extLst>
              </p:cNvPr>
              <p:cNvSpPr txBox="1"/>
              <p:nvPr/>
            </p:nvSpPr>
            <p:spPr>
              <a:xfrm>
                <a:off x="6019800" y="3762375"/>
                <a:ext cx="139205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255F5D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ESG</a:t>
                </a:r>
                <a:r>
                  <a:rPr lang="ko-KR" altLang="en-US" sz="1000" dirty="0">
                    <a:solidFill>
                      <a:srgbClr val="255F5D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등급 </a:t>
                </a:r>
                <a:r>
                  <a:rPr lang="ko-KR" altLang="en-US" sz="1000" dirty="0" err="1">
                    <a:solidFill>
                      <a:srgbClr val="255F5D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확인해보셨나요</a:t>
                </a:r>
                <a:r>
                  <a:rPr lang="en-US" altLang="ko-KR" sz="1000" dirty="0">
                    <a:solidFill>
                      <a:srgbClr val="255F5D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?</a:t>
                </a:r>
                <a:endParaRPr lang="ko-KR" altLang="en-US" sz="1000" dirty="0">
                  <a:solidFill>
                    <a:srgbClr val="255F5D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08E84A-8CCD-3E41-1BB0-9799C0843470}"/>
                  </a:ext>
                </a:extLst>
              </p:cNvPr>
              <p:cNvSpPr txBox="1"/>
              <p:nvPr/>
            </p:nvSpPr>
            <p:spPr>
              <a:xfrm>
                <a:off x="6019800" y="3956975"/>
                <a:ext cx="139205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00"/>
                  </a:spcBef>
                </a:pPr>
                <a:r>
                  <a:rPr lang="ko-KR" altLang="en-US" sz="800" dirty="0">
                    <a:solidFill>
                      <a:srgbClr val="9B9CA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지금 바로 </a:t>
                </a:r>
                <a:r>
                  <a:rPr lang="en-US" altLang="ko-KR" sz="800" dirty="0">
                    <a:solidFill>
                      <a:srgbClr val="9B9CA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WON ESG</a:t>
                </a:r>
                <a:r>
                  <a:rPr lang="ko-KR" altLang="en-US" sz="800" dirty="0">
                    <a:solidFill>
                      <a:srgbClr val="9B9CA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로</a:t>
                </a:r>
                <a:r>
                  <a:rPr lang="en-US" altLang="ko-KR" sz="800" dirty="0">
                    <a:solidFill>
                      <a:srgbClr val="9B9CA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/>
                </a:r>
                <a:br>
                  <a:rPr lang="en-US" altLang="ko-KR" sz="800" dirty="0">
                    <a:solidFill>
                      <a:srgbClr val="9B9CA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</a:br>
                <a:r>
                  <a:rPr lang="ko-KR" altLang="en-US" sz="800" dirty="0">
                    <a:solidFill>
                      <a:srgbClr val="9B9CA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확인해보세요</a:t>
                </a:r>
                <a:r>
                  <a:rPr lang="en-US" altLang="ko-KR" sz="800" dirty="0">
                    <a:solidFill>
                      <a:srgbClr val="9B9CA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~!</a:t>
                </a:r>
                <a:endParaRPr lang="ko-KR" altLang="en-US" sz="800" dirty="0">
                  <a:solidFill>
                    <a:srgbClr val="9B9CA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64" name="Faster">
            <a:extLst>
              <a:ext uri="{FF2B5EF4-FFF2-40B4-BE49-F238E27FC236}">
                <a16:creationId xmlns:a16="http://schemas.microsoft.com/office/drawing/2014/main" id="{E481A120-B1F0-CF24-505D-E0452E2B7FF1}"/>
              </a:ext>
            </a:extLst>
          </p:cNvPr>
          <p:cNvSpPr txBox="1">
            <a:spLocks/>
          </p:cNvSpPr>
          <p:nvPr/>
        </p:nvSpPr>
        <p:spPr>
          <a:xfrm>
            <a:off x="6890807" y="1627050"/>
            <a:ext cx="5158439" cy="2991845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우리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WON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기업 내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WON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아이콘 추가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배너를 활용하여 관심유도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WON ESG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아이콘을 누르면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 APP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형태로 서비스 제공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입장화면의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GOOD FINANCE For the NEXT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문구를 통해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중요성 어필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53E0DD-13D4-2A9C-084A-0354286B5CD8}"/>
              </a:ext>
            </a:extLst>
          </p:cNvPr>
          <p:cNvGrpSpPr/>
          <p:nvPr/>
        </p:nvGrpSpPr>
        <p:grpSpPr>
          <a:xfrm>
            <a:off x="3690759" y="919140"/>
            <a:ext cx="3115662" cy="5678122"/>
            <a:chOff x="3690759" y="919140"/>
            <a:chExt cx="3115662" cy="5678122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BD87420E-0D2A-7EA7-265A-2F800BD70DB9}"/>
                </a:ext>
              </a:extLst>
            </p:cNvPr>
            <p:cNvSpPr/>
            <p:nvPr/>
          </p:nvSpPr>
          <p:spPr>
            <a:xfrm>
              <a:off x="3739747" y="1047572"/>
              <a:ext cx="2818514" cy="596010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5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4E23B89-75B8-F496-8159-C8F1E3FCF752}"/>
                </a:ext>
              </a:extLst>
            </p:cNvPr>
            <p:cNvGrpSpPr/>
            <p:nvPr/>
          </p:nvGrpSpPr>
          <p:grpSpPr>
            <a:xfrm>
              <a:off x="3968606" y="1047572"/>
              <a:ext cx="2448969" cy="294554"/>
              <a:chOff x="1579246" y="599808"/>
              <a:chExt cx="2673697" cy="309808"/>
            </a:xfrm>
          </p:grpSpPr>
          <p:pic>
            <p:nvPicPr>
              <p:cNvPr id="80" name="그림 7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5E30B97E-3C5B-A2A5-3480-298C3E9FD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29" t="1595" r="76091" b="95462"/>
              <a:stretch/>
            </p:blipFill>
            <p:spPr>
              <a:xfrm>
                <a:off x="1579246" y="694836"/>
                <a:ext cx="576628" cy="175183"/>
              </a:xfrm>
              <a:prstGeom prst="rect">
                <a:avLst/>
              </a:prstGeom>
            </p:spPr>
          </p:pic>
          <p:pic>
            <p:nvPicPr>
              <p:cNvPr id="81" name="그림 8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BF6F661-9F6D-D19C-8C52-981449D74C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055" t="556" r="5033" b="94796"/>
              <a:stretch/>
            </p:blipFill>
            <p:spPr>
              <a:xfrm>
                <a:off x="3485695" y="599808"/>
                <a:ext cx="767248" cy="309808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3968606" y="1643582"/>
              <a:ext cx="18926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5C060F-B529-F0F1-2042-39CDB317A5FA}"/>
                </a:ext>
              </a:extLst>
            </p:cNvPr>
            <p:cNvGrpSpPr/>
            <p:nvPr/>
          </p:nvGrpSpPr>
          <p:grpSpPr>
            <a:xfrm>
              <a:off x="3690759" y="919140"/>
              <a:ext cx="3115662" cy="5678122"/>
              <a:chOff x="481746" y="975360"/>
              <a:chExt cx="3115662" cy="5470208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C73759C-17F6-6E03-F9AF-1741DC2599F9}"/>
                  </a:ext>
                </a:extLst>
              </p:cNvPr>
              <p:cNvSpPr/>
              <p:nvPr/>
            </p:nvSpPr>
            <p:spPr>
              <a:xfrm>
                <a:off x="630644" y="1119069"/>
                <a:ext cx="2818514" cy="574186"/>
              </a:xfrm>
              <a:prstGeom prst="roundRect">
                <a:avLst>
                  <a:gd name="adj" fmla="val 4097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0835D37-F084-EF74-9987-2C74F5E60813}"/>
                  </a:ext>
                </a:extLst>
              </p:cNvPr>
              <p:cNvGrpSpPr/>
              <p:nvPr/>
            </p:nvGrpSpPr>
            <p:grpSpPr>
              <a:xfrm>
                <a:off x="687969" y="1119069"/>
                <a:ext cx="2733269" cy="5202309"/>
                <a:chOff x="1391971" y="599808"/>
                <a:chExt cx="2984085" cy="5679693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71318E16-05B0-F087-D792-59F1AC93FD9C}"/>
                    </a:ext>
                  </a:extLst>
                </p:cNvPr>
                <p:cNvGrpSpPr/>
                <p:nvPr/>
              </p:nvGrpSpPr>
              <p:grpSpPr>
                <a:xfrm>
                  <a:off x="1579246" y="599808"/>
                  <a:ext cx="2673697" cy="309808"/>
                  <a:chOff x="1579246" y="599808"/>
                  <a:chExt cx="2673697" cy="309808"/>
                </a:xfrm>
              </p:grpSpPr>
              <p:pic>
                <p:nvPicPr>
                  <p:cNvPr id="61" name="그림 60" descr="텍스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A212F98B-FBC1-F028-D6BB-F6B2BA6CA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529" t="1595" r="76091" b="95462"/>
                  <a:stretch/>
                </p:blipFill>
                <p:spPr>
                  <a:xfrm>
                    <a:off x="1579246" y="694836"/>
                    <a:ext cx="576628" cy="175183"/>
                  </a:xfrm>
                  <a:prstGeom prst="rect">
                    <a:avLst/>
                  </a:prstGeom>
                </p:spPr>
              </p:pic>
              <p:pic>
                <p:nvPicPr>
                  <p:cNvPr id="62" name="그림 61" descr="텍스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90C61FC-3BF5-E393-11F2-D2CA88DA04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0055" t="556" r="5033" b="94796"/>
                  <a:stretch/>
                </p:blipFill>
                <p:spPr>
                  <a:xfrm>
                    <a:off x="3485695" y="599808"/>
                    <a:ext cx="767248" cy="30980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D6893F85-C174-6056-EAD4-B4D5425C8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096" t="17858" r="16096" b="20000"/>
                <a:stretch/>
              </p:blipFill>
              <p:spPr>
                <a:xfrm>
                  <a:off x="1391971" y="830424"/>
                  <a:ext cx="2984085" cy="5449077"/>
                </a:xfrm>
                <a:prstGeom prst="rect">
                  <a:avLst/>
                </a:prstGeom>
              </p:spPr>
            </p:pic>
          </p:grpSp>
          <p:pic>
            <p:nvPicPr>
              <p:cNvPr id="49" name="그림 48" descr="텍스트, 전자기기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E7177331-FCE6-9620-0E5B-D71E4C06E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46" y="975360"/>
                <a:ext cx="3115662" cy="5470208"/>
              </a:xfrm>
              <a:prstGeom prst="rect">
                <a:avLst/>
              </a:prstGeom>
            </p:spPr>
          </p:pic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61D1DCD-28E1-8E1D-A1FA-533EB1975D17}"/>
                  </a:ext>
                </a:extLst>
              </p:cNvPr>
              <p:cNvSpPr/>
              <p:nvPr/>
            </p:nvSpPr>
            <p:spPr>
              <a:xfrm>
                <a:off x="1506854" y="3041621"/>
                <a:ext cx="995746" cy="30490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87B09C5C-4312-5FF5-D8FA-66CCEB3C9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75" t="41713" r="38179" b="47416"/>
              <a:stretch/>
            </p:blipFill>
            <p:spPr>
              <a:xfrm>
                <a:off x="1725498" y="5545928"/>
                <a:ext cx="628159" cy="558363"/>
              </a:xfrm>
              <a:prstGeom prst="rect">
                <a:avLst/>
              </a:prstGeom>
            </p:spPr>
          </p:pic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81EE9D9C-8FD2-AAB5-643A-EA3B21E08D15}"/>
                  </a:ext>
                </a:extLst>
              </p:cNvPr>
              <p:cNvGrpSpPr/>
              <p:nvPr/>
            </p:nvGrpSpPr>
            <p:grpSpPr>
              <a:xfrm>
                <a:off x="1017949" y="2321979"/>
                <a:ext cx="2043256" cy="459478"/>
                <a:chOff x="1580678" y="1945214"/>
                <a:chExt cx="2194696" cy="501641"/>
              </a:xfrm>
            </p:grpSpPr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46E9D629-9423-ABDD-1DF3-6E8B7B9BB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7550" y="1945214"/>
                  <a:ext cx="967824" cy="483661"/>
                </a:xfrm>
                <a:prstGeom prst="rect">
                  <a:avLst/>
                </a:prstGeom>
              </p:spPr>
            </p:pic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C20654CA-C645-54F9-62E5-C1D8C980C6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" t="7000" r="78133" b="90555"/>
                <a:stretch/>
              </p:blipFill>
              <p:spPr>
                <a:xfrm>
                  <a:off x="1580678" y="1956758"/>
                  <a:ext cx="1163627" cy="490097"/>
                </a:xfrm>
                <a:prstGeom prst="rect">
                  <a:avLst/>
                </a:prstGeom>
              </p:spPr>
            </p:pic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B2B79E46-3A6B-F7DE-9EA4-2567463105E3}"/>
                  </a:ext>
                </a:extLst>
              </p:cNvPr>
              <p:cNvGrpSpPr/>
              <p:nvPr/>
            </p:nvGrpSpPr>
            <p:grpSpPr>
              <a:xfrm>
                <a:off x="1268328" y="3619094"/>
                <a:ext cx="1542500" cy="947031"/>
                <a:chOff x="1910809" y="3549009"/>
                <a:chExt cx="1958510" cy="1336354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1F3920F-1FBC-4A12-C948-279784BF9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66102" y="4329055"/>
                  <a:ext cx="1447925" cy="556308"/>
                </a:xfrm>
                <a:prstGeom prst="rect">
                  <a:avLst/>
                </a:prstGeom>
              </p:spPr>
            </p:pic>
            <p:pic>
              <p:nvPicPr>
                <p:cNvPr id="56" name="그림 55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B1920F19-5EE0-8395-C0AB-B6809B232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10809" y="3549009"/>
                  <a:ext cx="1958510" cy="762066"/>
                </a:xfrm>
                <a:prstGeom prst="rect">
                  <a:avLst/>
                </a:prstGeom>
              </p:spPr>
            </p:pic>
          </p:grpSp>
          <p:pic>
            <p:nvPicPr>
              <p:cNvPr id="54" name="그림 5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97B2DC1-414C-AF5B-260C-F71A4FEA1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70" t="6222" r="78545" b="88589"/>
              <a:stretch/>
            </p:blipFill>
            <p:spPr>
              <a:xfrm>
                <a:off x="1718938" y="5575884"/>
                <a:ext cx="764686" cy="514740"/>
              </a:xfrm>
              <a:prstGeom prst="rect">
                <a:avLst/>
              </a:prstGeom>
            </p:spPr>
          </p:pic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FF185B0-5B6A-9170-C4EB-F813B821301C}"/>
              </a:ext>
            </a:extLst>
          </p:cNvPr>
          <p:cNvGrpSpPr/>
          <p:nvPr/>
        </p:nvGrpSpPr>
        <p:grpSpPr>
          <a:xfrm>
            <a:off x="174478" y="169334"/>
            <a:ext cx="11853334" cy="6519333"/>
            <a:chOff x="174478" y="169334"/>
            <a:chExt cx="11853334" cy="6519333"/>
          </a:xfrm>
        </p:grpSpPr>
        <p:sp>
          <p:nvSpPr>
            <p:cNvPr id="66" name="Google Shape;181;p6">
              <a:extLst>
                <a:ext uri="{FF2B5EF4-FFF2-40B4-BE49-F238E27FC236}">
                  <a16:creationId xmlns:a16="http://schemas.microsoft.com/office/drawing/2014/main" id="{3D1B3BC3-2F1B-1AE4-21EB-7A8C336B592B}"/>
                </a:ext>
              </a:extLst>
            </p:cNvPr>
            <p:cNvSpPr/>
            <p:nvPr/>
          </p:nvSpPr>
          <p:spPr>
            <a:xfrm>
              <a:off x="174479" y="169334"/>
              <a:ext cx="11853333" cy="6519333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" name="Google Shape;188;p6">
              <a:extLst>
                <a:ext uri="{FF2B5EF4-FFF2-40B4-BE49-F238E27FC236}">
                  <a16:creationId xmlns:a16="http://schemas.microsoft.com/office/drawing/2014/main" id="{574226C8-E4D6-5EA5-8998-B0C1553FD355}"/>
                </a:ext>
              </a:extLst>
            </p:cNvPr>
            <p:cNvSpPr/>
            <p:nvPr/>
          </p:nvSpPr>
          <p:spPr>
            <a:xfrm>
              <a:off x="174478" y="253581"/>
              <a:ext cx="136995" cy="1077508"/>
            </a:xfrm>
            <a:prstGeom prst="rec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465;p29">
            <a:extLst>
              <a:ext uri="{FF2B5EF4-FFF2-40B4-BE49-F238E27FC236}">
                <a16:creationId xmlns:a16="http://schemas.microsoft.com/office/drawing/2014/main" id="{1A743192-F39E-5F38-3912-2B5C33E11EBD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76" name="Google Shape;466;p29">
              <a:extLst>
                <a:ext uri="{FF2B5EF4-FFF2-40B4-BE49-F238E27FC236}">
                  <a16:creationId xmlns:a16="http://schemas.microsoft.com/office/drawing/2014/main" id="{E3A47081-AF7C-7640-5DD8-2DF2D99C4EE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467;p29">
              <a:extLst>
                <a:ext uri="{FF2B5EF4-FFF2-40B4-BE49-F238E27FC236}">
                  <a16:creationId xmlns:a16="http://schemas.microsoft.com/office/drawing/2014/main" id="{F206FA06-3735-0E21-1635-4C477B99A1F6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" name="Google Shape;468;p29">
              <a:extLst>
                <a:ext uri="{FF2B5EF4-FFF2-40B4-BE49-F238E27FC236}">
                  <a16:creationId xmlns:a16="http://schemas.microsoft.com/office/drawing/2014/main" id="{F7272EAA-16B7-31C4-0FEA-E68332240E7E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" name="Google Shape;469;p29">
              <a:extLst>
                <a:ext uri="{FF2B5EF4-FFF2-40B4-BE49-F238E27FC236}">
                  <a16:creationId xmlns:a16="http://schemas.microsoft.com/office/drawing/2014/main" id="{F6E11BD7-ABE1-62DE-3F7F-2CED7C4F0874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" name="Google Shape;470;p29">
              <a:extLst>
                <a:ext uri="{FF2B5EF4-FFF2-40B4-BE49-F238E27FC236}">
                  <a16:creationId xmlns:a16="http://schemas.microsoft.com/office/drawing/2014/main" id="{5A670075-4D10-E45C-7429-D17A6306A5EA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471;p29">
              <a:extLst>
                <a:ext uri="{FF2B5EF4-FFF2-40B4-BE49-F238E27FC236}">
                  <a16:creationId xmlns:a16="http://schemas.microsoft.com/office/drawing/2014/main" id="{F187CC15-49B1-C80C-BBBD-A18FD6110EB1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15B85B04-92C5-2446-E8E1-C5093559F2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4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aster">
            <a:extLst>
              <a:ext uri="{FF2B5EF4-FFF2-40B4-BE49-F238E27FC236}">
                <a16:creationId xmlns:a16="http://schemas.microsoft.com/office/drawing/2014/main" id="{DA3D7820-2233-3003-D2CD-63DF81BEEF73}"/>
              </a:ext>
            </a:extLst>
          </p:cNvPr>
          <p:cNvSpPr txBox="1">
            <a:spLocks/>
          </p:cNvSpPr>
          <p:nvPr/>
        </p:nvSpPr>
        <p:spPr>
          <a:xfrm>
            <a:off x="7273117" y="2183813"/>
            <a:ext cx="4664884" cy="2837956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 화면에서 신규등록일 경우 정보를 입력하여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평가에 활용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메인화면에서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말풍선을 통해 자연스럽게 서비스 체험 유도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메인화면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아래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 아이콘을 통하여 서비스 접속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4" name="Faster">
            <a:extLst>
              <a:ext uri="{FF2B5EF4-FFF2-40B4-BE49-F238E27FC236}">
                <a16:creationId xmlns:a16="http://schemas.microsoft.com/office/drawing/2014/main" id="{22EA1ADA-ED35-1C70-71BC-ED7F52284047}"/>
              </a:ext>
            </a:extLst>
          </p:cNvPr>
          <p:cNvSpPr txBox="1">
            <a:spLocks/>
          </p:cNvSpPr>
          <p:nvPr/>
        </p:nvSpPr>
        <p:spPr>
          <a:xfrm>
            <a:off x="1276395" y="673007"/>
            <a:ext cx="1648284" cy="452688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정보등록화면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</a:t>
            </a:r>
          </a:p>
        </p:txBody>
      </p:sp>
      <p:sp>
        <p:nvSpPr>
          <p:cNvPr id="136" name="Faster">
            <a:extLst>
              <a:ext uri="{FF2B5EF4-FFF2-40B4-BE49-F238E27FC236}">
                <a16:creationId xmlns:a16="http://schemas.microsoft.com/office/drawing/2014/main" id="{99A18704-4165-40DF-99B4-6AF594864FCE}"/>
              </a:ext>
            </a:extLst>
          </p:cNvPr>
          <p:cNvSpPr txBox="1">
            <a:spLocks/>
          </p:cNvSpPr>
          <p:nvPr/>
        </p:nvSpPr>
        <p:spPr>
          <a:xfrm>
            <a:off x="4656448" y="673007"/>
            <a:ext cx="1648284" cy="452688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</a:t>
            </a:r>
            <a:r>
              <a:rPr lang="ko-KR" altLang="en-US" sz="1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메인화면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BD5046C-AD56-2BFF-317C-60950571A5B0}"/>
              </a:ext>
            </a:extLst>
          </p:cNvPr>
          <p:cNvGrpSpPr/>
          <p:nvPr/>
        </p:nvGrpSpPr>
        <p:grpSpPr>
          <a:xfrm>
            <a:off x="3915653" y="1137920"/>
            <a:ext cx="3115662" cy="5470208"/>
            <a:chOff x="3915653" y="1137920"/>
            <a:chExt cx="3115662" cy="5470208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2BA3B06B-B9DC-71B5-A0A1-52CF8E3C22BB}"/>
                </a:ext>
              </a:extLst>
            </p:cNvPr>
            <p:cNvSpPr/>
            <p:nvPr/>
          </p:nvSpPr>
          <p:spPr>
            <a:xfrm>
              <a:off x="4074884" y="1281629"/>
              <a:ext cx="2818514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ADE044EA-B96A-71D2-B6FB-817C3AD0228F}"/>
                </a:ext>
              </a:extLst>
            </p:cNvPr>
            <p:cNvGrpSpPr/>
            <p:nvPr/>
          </p:nvGrpSpPr>
          <p:grpSpPr>
            <a:xfrm>
              <a:off x="4303743" y="1281629"/>
              <a:ext cx="2448969" cy="283768"/>
              <a:chOff x="1579246" y="599808"/>
              <a:chExt cx="2673697" cy="309808"/>
            </a:xfrm>
          </p:grpSpPr>
          <p:pic>
            <p:nvPicPr>
              <p:cNvPr id="111" name="그림 11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6E5497A-9C6A-4513-23B9-0AAFB3501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29" t="1595" r="76091" b="95462"/>
              <a:stretch/>
            </p:blipFill>
            <p:spPr>
              <a:xfrm>
                <a:off x="1579246" y="694836"/>
                <a:ext cx="576628" cy="175183"/>
              </a:xfrm>
              <a:prstGeom prst="rect">
                <a:avLst/>
              </a:prstGeom>
            </p:spPr>
          </p:pic>
          <p:pic>
            <p:nvPicPr>
              <p:cNvPr id="112" name="그림 11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FA42098-6ED0-6D6F-E502-92458BF18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055" t="556" r="5033" b="94796"/>
              <a:stretch/>
            </p:blipFill>
            <p:spPr>
              <a:xfrm>
                <a:off x="3485695" y="599808"/>
                <a:ext cx="767248" cy="309808"/>
              </a:xfrm>
              <a:prstGeom prst="rect">
                <a:avLst/>
              </a:prstGeom>
            </p:spPr>
          </p:pic>
        </p:grp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C2B128F4-2396-C6DE-D814-9F8CEDCEE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6" t="17858" r="16096" b="20000"/>
            <a:stretch/>
          </p:blipFill>
          <p:spPr>
            <a:xfrm>
              <a:off x="4132209" y="1492861"/>
              <a:ext cx="2733269" cy="4991077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3D10973-219F-7436-7838-25795B7BA33E}"/>
                </a:ext>
              </a:extLst>
            </p:cNvPr>
            <p:cNvSpPr/>
            <p:nvPr/>
          </p:nvSpPr>
          <p:spPr>
            <a:xfrm>
              <a:off x="4951094" y="3204181"/>
              <a:ext cx="995746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5346B2F2-1D32-03DA-92DA-846CD626D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5" t="41713" r="38179" b="47416"/>
            <a:stretch/>
          </p:blipFill>
          <p:spPr>
            <a:xfrm>
              <a:off x="5169738" y="5708488"/>
              <a:ext cx="628159" cy="558363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F033DF0C-10E7-6817-998E-2592E668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403" y="2484539"/>
              <a:ext cx="901042" cy="443009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B66C80DE-5637-65CA-070E-F1B76BF87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7000" r="78133" b="90555"/>
            <a:stretch/>
          </p:blipFill>
          <p:spPr>
            <a:xfrm>
              <a:off x="4462189" y="2495113"/>
              <a:ext cx="1083334" cy="448904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FB407021-C17C-B984-8100-F84818697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634" y="4334447"/>
              <a:ext cx="1140369" cy="394238"/>
            </a:xfrm>
            <a:prstGeom prst="rect">
              <a:avLst/>
            </a:prstGeom>
          </p:spPr>
        </p:pic>
        <p:pic>
          <p:nvPicPr>
            <p:cNvPr id="106" name="그림 10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351186D-0CD0-1D20-14F7-2A762E1A2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568" y="3781654"/>
              <a:ext cx="1542500" cy="540052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EB3F804B-85C2-BFBE-0C19-1586C22EB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85" b="19051"/>
            <a:stretch/>
          </p:blipFill>
          <p:spPr>
            <a:xfrm>
              <a:off x="4113955" y="2079440"/>
              <a:ext cx="2733270" cy="413107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BA400F-781D-9A17-2120-F2DF42C22675}"/>
                </a:ext>
              </a:extLst>
            </p:cNvPr>
            <p:cNvSpPr txBox="1"/>
            <p:nvPr/>
          </p:nvSpPr>
          <p:spPr>
            <a:xfrm>
              <a:off x="4291155" y="2161032"/>
              <a:ext cx="1816122" cy="615553"/>
            </a:xfrm>
            <a:prstGeom prst="rect">
              <a:avLst/>
            </a:prstGeom>
            <a:solidFill>
              <a:srgbClr val="254B8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이번 분기 우리 고객님의 기업</a:t>
              </a:r>
              <a:endParaRPr lang="en-US" altLang="ko-KR" sz="1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</a:t>
              </a:r>
              <a:r>
                <a:rPr lang="ko-KR" altLang="en-US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평균등급이 상승하셨네요</a:t>
              </a:r>
              <a:r>
                <a:rPr lang="en-US" altLang="ko-KR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endParaRPr lang="en-US" altLang="ko-KR" sz="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등급상승 혜택도 확인해보세요</a:t>
              </a:r>
              <a:r>
                <a:rPr lang="en-US" altLang="ko-KR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!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43F7E32-4D7F-8DF2-0B2D-DC7BFB6D3413}"/>
                </a:ext>
              </a:extLst>
            </p:cNvPr>
            <p:cNvSpPr txBox="1"/>
            <p:nvPr/>
          </p:nvSpPr>
          <p:spPr>
            <a:xfrm>
              <a:off x="4854053" y="5989115"/>
              <a:ext cx="619431" cy="200055"/>
            </a:xfrm>
            <a:prstGeom prst="rect">
              <a:avLst/>
            </a:prstGeom>
            <a:solidFill>
              <a:srgbClr val="EEF4F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</a:t>
              </a:r>
              <a:r>
                <a:rPr lang="ko-KR" altLang="en-US" sz="7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현황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19E2393-8CF8-C1CE-B7F7-873173462F78}"/>
                </a:ext>
              </a:extLst>
            </p:cNvPr>
            <p:cNvSpPr txBox="1"/>
            <p:nvPr/>
          </p:nvSpPr>
          <p:spPr>
            <a:xfrm>
              <a:off x="5478224" y="5982208"/>
              <a:ext cx="619431" cy="200055"/>
            </a:xfrm>
            <a:prstGeom prst="rect">
              <a:avLst/>
            </a:prstGeom>
            <a:solidFill>
              <a:srgbClr val="EEF4F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업계 </a:t>
              </a:r>
              <a:r>
                <a:rPr lang="en-US" altLang="ko-KR" sz="7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</a:t>
              </a:r>
              <a:endParaRPr lang="ko-KR" altLang="en-US" sz="7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87BDBC4-7D95-A053-571E-1B41231217E0}"/>
                </a:ext>
              </a:extLst>
            </p:cNvPr>
            <p:cNvSpPr txBox="1"/>
            <p:nvPr/>
          </p:nvSpPr>
          <p:spPr>
            <a:xfrm>
              <a:off x="4239172" y="5977815"/>
              <a:ext cx="645084" cy="200055"/>
            </a:xfrm>
            <a:prstGeom prst="rect">
              <a:avLst/>
            </a:prstGeom>
            <a:solidFill>
              <a:srgbClr val="EEF4F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 </a:t>
              </a:r>
              <a:r>
                <a:rPr lang="ko-KR" altLang="en-US" sz="7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평가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3AC22AB-6904-F7B2-02AD-FB7CE5903754}"/>
                </a:ext>
              </a:extLst>
            </p:cNvPr>
            <p:cNvSpPr txBox="1"/>
            <p:nvPr/>
          </p:nvSpPr>
          <p:spPr>
            <a:xfrm>
              <a:off x="6051935" y="5982208"/>
              <a:ext cx="645084" cy="200055"/>
            </a:xfrm>
            <a:prstGeom prst="rect">
              <a:avLst/>
            </a:prstGeom>
            <a:solidFill>
              <a:srgbClr val="EEF4F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</a:t>
              </a:r>
              <a:r>
                <a:rPr lang="ko-KR" altLang="en-US" sz="7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컨설팅</a:t>
              </a:r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E1EAB60-904F-01FA-B175-90D985AAB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538" y="1737133"/>
              <a:ext cx="588217" cy="211014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BF213740-206D-935F-D0C6-1D6406E5E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7000" r="78133" b="90555"/>
            <a:stretch/>
          </p:blipFill>
          <p:spPr>
            <a:xfrm>
              <a:off x="4816879" y="1742169"/>
              <a:ext cx="707221" cy="213822"/>
            </a:xfrm>
            <a:prstGeom prst="rect">
              <a:avLst/>
            </a:prstGeom>
          </p:spPr>
        </p:pic>
        <p:pic>
          <p:nvPicPr>
            <p:cNvPr id="99" name="그림 98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AE9C9F08-2585-B6C2-74FE-AC4B87E47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5653" y="1137920"/>
              <a:ext cx="3115662" cy="547020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9D797D7-C4A8-AB40-F3D8-56970010635D}"/>
              </a:ext>
            </a:extLst>
          </p:cNvPr>
          <p:cNvGrpSpPr/>
          <p:nvPr/>
        </p:nvGrpSpPr>
        <p:grpSpPr>
          <a:xfrm>
            <a:off x="542706" y="1137920"/>
            <a:ext cx="3115662" cy="5470208"/>
            <a:chOff x="502066" y="1087120"/>
            <a:chExt cx="3115662" cy="547020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A01BD-F53D-3D84-6F55-1376DC0BD5E7}"/>
                </a:ext>
              </a:extLst>
            </p:cNvPr>
            <p:cNvGrpSpPr/>
            <p:nvPr/>
          </p:nvGrpSpPr>
          <p:grpSpPr>
            <a:xfrm>
              <a:off x="502066" y="1087120"/>
              <a:ext cx="3115662" cy="5470208"/>
              <a:chOff x="502066" y="1087120"/>
              <a:chExt cx="3115662" cy="547020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B27FBD7-467F-7C3F-50A5-F9902CC44BD5}"/>
                  </a:ext>
                </a:extLst>
              </p:cNvPr>
              <p:cNvGrpSpPr/>
              <p:nvPr/>
            </p:nvGrpSpPr>
            <p:grpSpPr>
              <a:xfrm>
                <a:off x="502066" y="1087120"/>
                <a:ext cx="3115662" cy="5470208"/>
                <a:chOff x="502066" y="1087120"/>
                <a:chExt cx="3115662" cy="5470208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5BCE2E59-291A-008F-3061-1F6646AB30D1}"/>
                    </a:ext>
                  </a:extLst>
                </p:cNvPr>
                <p:cNvSpPr/>
                <p:nvPr/>
              </p:nvSpPr>
              <p:spPr>
                <a:xfrm>
                  <a:off x="650964" y="1230829"/>
                  <a:ext cx="2818514" cy="574186"/>
                </a:xfrm>
                <a:prstGeom prst="roundRect">
                  <a:avLst>
                    <a:gd name="adj" fmla="val 4097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0B28F06D-65F5-0457-CD6D-8F68F5627E46}"/>
                    </a:ext>
                  </a:extLst>
                </p:cNvPr>
                <p:cNvGrpSpPr/>
                <p:nvPr/>
              </p:nvGrpSpPr>
              <p:grpSpPr>
                <a:xfrm>
                  <a:off x="708289" y="1230829"/>
                  <a:ext cx="2733269" cy="5202309"/>
                  <a:chOff x="1391971" y="599808"/>
                  <a:chExt cx="2984085" cy="5679693"/>
                </a:xfrm>
              </p:grpSpPr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77987499-E806-78D6-6BCC-024E5C1B6EBF}"/>
                      </a:ext>
                    </a:extLst>
                  </p:cNvPr>
                  <p:cNvGrpSpPr/>
                  <p:nvPr/>
                </p:nvGrpSpPr>
                <p:grpSpPr>
                  <a:xfrm>
                    <a:off x="1579246" y="599808"/>
                    <a:ext cx="2673697" cy="309808"/>
                    <a:chOff x="1579246" y="599808"/>
                    <a:chExt cx="2673697" cy="309808"/>
                  </a:xfrm>
                </p:grpSpPr>
                <p:pic>
                  <p:nvPicPr>
                    <p:cNvPr id="76" name="그림 75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E4B4814-7712-7858-051B-85D1D73B1C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529" t="1595" r="76091" b="95462"/>
                    <a:stretch/>
                  </p:blipFill>
                  <p:spPr>
                    <a:xfrm>
                      <a:off x="1579246" y="694836"/>
                      <a:ext cx="576628" cy="17518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7" name="그림 76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02EDB52-8A1C-F100-3E42-4CD20A366D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0055" t="556" r="5033" b="94796"/>
                    <a:stretch/>
                  </p:blipFill>
                  <p:spPr>
                    <a:xfrm>
                      <a:off x="3485695" y="599808"/>
                      <a:ext cx="767248" cy="30980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그림 74">
                    <a:extLst>
                      <a:ext uri="{FF2B5EF4-FFF2-40B4-BE49-F238E27FC236}">
                        <a16:creationId xmlns:a16="http://schemas.microsoft.com/office/drawing/2014/main" id="{05C4A217-93E8-9066-70B7-EDAAE87E55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096" t="17858" r="16096" b="20000"/>
                  <a:stretch/>
                </p:blipFill>
                <p:spPr>
                  <a:xfrm>
                    <a:off x="1391971" y="830424"/>
                    <a:ext cx="2984085" cy="54490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CC86D39-5B28-B3B2-8C9C-A7EF29001590}"/>
                    </a:ext>
                  </a:extLst>
                </p:cNvPr>
                <p:cNvSpPr/>
                <p:nvPr/>
              </p:nvSpPr>
              <p:spPr>
                <a:xfrm>
                  <a:off x="1527174" y="3153381"/>
                  <a:ext cx="995746" cy="30490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1708F17E-8C86-B857-78A2-A55ADB7EE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704" y="1659437"/>
                  <a:ext cx="312447" cy="297206"/>
                </a:xfrm>
                <a:prstGeom prst="rect">
                  <a:avLst/>
                </a:prstGeom>
              </p:spPr>
            </p:pic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A327EFF6-C66D-00A5-4538-EF2F8CA28EF0}"/>
                    </a:ext>
                  </a:extLst>
                </p:cNvPr>
                <p:cNvGrpSpPr/>
                <p:nvPr/>
              </p:nvGrpSpPr>
              <p:grpSpPr>
                <a:xfrm>
                  <a:off x="1392959" y="1686333"/>
                  <a:ext cx="1333876" cy="218858"/>
                  <a:chOff x="1580678" y="1945214"/>
                  <a:chExt cx="2194696" cy="501641"/>
                </a:xfrm>
              </p:grpSpPr>
              <p:pic>
                <p:nvPicPr>
                  <p:cNvPr id="114" name="그림 113">
                    <a:extLst>
                      <a:ext uri="{FF2B5EF4-FFF2-40B4-BE49-F238E27FC236}">
                        <a16:creationId xmlns:a16="http://schemas.microsoft.com/office/drawing/2014/main" id="{D894AD32-BBCB-4AAA-372A-68F1BB087B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07550" y="1945214"/>
                    <a:ext cx="967824" cy="48366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그림 114">
                    <a:extLst>
                      <a:ext uri="{FF2B5EF4-FFF2-40B4-BE49-F238E27FC236}">
                        <a16:creationId xmlns:a16="http://schemas.microsoft.com/office/drawing/2014/main" id="{4DDD632B-2ED5-D855-9C4E-71AE05CE07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52" t="7000" r="78133" b="90555"/>
                  <a:stretch/>
                </p:blipFill>
                <p:spPr>
                  <a:xfrm>
                    <a:off x="1580678" y="1956758"/>
                    <a:ext cx="1163627" cy="49009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" name="그림 2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1F0A2700-6E42-C510-3A36-F5D9B210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t="15673" b="4163"/>
                <a:stretch/>
              </p:blipFill>
              <p:spPr>
                <a:xfrm>
                  <a:off x="687475" y="2015015"/>
                  <a:ext cx="2741525" cy="4116447"/>
                </a:xfrm>
                <a:prstGeom prst="rect">
                  <a:avLst/>
                </a:prstGeom>
              </p:spPr>
            </p:pic>
            <p:pic>
              <p:nvPicPr>
                <p:cNvPr id="56" name="그림 55" descr="텍스트, 전자기기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115052E3-911F-7C4B-655D-02761E9674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066" y="1087120"/>
                  <a:ext cx="3115662" cy="5470208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B70619-8289-6ACB-3422-117B3EA2CB10}"/>
                    </a:ext>
                  </a:extLst>
                </p:cNvPr>
                <p:cNvSpPr txBox="1"/>
                <p:nvPr/>
              </p:nvSpPr>
              <p:spPr>
                <a:xfrm>
                  <a:off x="1000688" y="2214880"/>
                  <a:ext cx="1229432" cy="12311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r>
                    <a:rPr lang="en-US" altLang="ko-KR" sz="8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ESG </a:t>
                  </a:r>
                  <a:r>
                    <a:rPr lang="ko-KR" altLang="en-US" sz="8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평가 체크리스트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6EE1783E-85F4-D2DD-5452-06FA86AED9CF}"/>
                    </a:ext>
                  </a:extLst>
                </p:cNvPr>
                <p:cNvSpPr txBox="1"/>
                <p:nvPr/>
              </p:nvSpPr>
              <p:spPr>
                <a:xfrm>
                  <a:off x="848369" y="2471046"/>
                  <a:ext cx="1517064" cy="1077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r>
                    <a:rPr lang="ko-KR" altLang="en-US" sz="700" b="1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외부감사인에 의하여 감사를 받고 </a:t>
                  </a:r>
                  <a:r>
                    <a:rPr lang="ko-KR" altLang="en-US" sz="700" b="1" dirty="0" err="1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계신가요</a:t>
                  </a:r>
                  <a:r>
                    <a:rPr lang="en-US" altLang="ko-KR" sz="700" b="1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?</a:t>
                  </a:r>
                  <a:endParaRPr lang="ko-KR" altLang="en-US" sz="700" b="1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A62DDA3A-D7F0-6D75-C240-CB8C22BA2D81}"/>
                    </a:ext>
                  </a:extLst>
                </p:cNvPr>
                <p:cNvSpPr txBox="1"/>
                <p:nvPr/>
              </p:nvSpPr>
              <p:spPr>
                <a:xfrm>
                  <a:off x="860561" y="2914059"/>
                  <a:ext cx="1517064" cy="1077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r>
                    <a:rPr lang="en-US" altLang="ko-KR" sz="700" b="1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KOSPI</a:t>
                  </a:r>
                  <a:r>
                    <a:rPr lang="ko-KR" altLang="en-US" sz="700" b="1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 </a:t>
                  </a:r>
                  <a:r>
                    <a:rPr lang="en-US" altLang="ko-KR" sz="700" b="1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/</a:t>
                  </a:r>
                  <a:r>
                    <a:rPr lang="ko-KR" altLang="en-US" sz="700" b="1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 </a:t>
                  </a:r>
                  <a:r>
                    <a:rPr lang="en-US" altLang="ko-KR" sz="700" b="1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KOSDAQ</a:t>
                  </a:r>
                  <a:r>
                    <a:rPr lang="ko-KR" altLang="en-US" sz="700" b="1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 상장기업 이신가요</a:t>
                  </a:r>
                  <a:r>
                    <a:rPr lang="en-US" altLang="ko-KR" sz="700" b="1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?</a:t>
                  </a:r>
                  <a:endParaRPr lang="ko-KR" altLang="en-US" sz="700" b="1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1A398254-9F07-1CC6-AFA2-1E50F8BDDBF6}"/>
                    </a:ext>
                  </a:extLst>
                </p:cNvPr>
                <p:cNvSpPr txBox="1"/>
                <p:nvPr/>
              </p:nvSpPr>
              <p:spPr>
                <a:xfrm>
                  <a:off x="848369" y="3768363"/>
                  <a:ext cx="1517064" cy="1077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r>
                    <a:rPr lang="ko-KR" altLang="en-US" sz="7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사외이사 비율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B6B4571-4C85-8A0A-70ED-019FEF1C9D39}"/>
                    </a:ext>
                  </a:extLst>
                </p:cNvPr>
                <p:cNvSpPr txBox="1"/>
                <p:nvPr/>
              </p:nvSpPr>
              <p:spPr>
                <a:xfrm>
                  <a:off x="848369" y="4441819"/>
                  <a:ext cx="1517064" cy="1077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r>
                    <a:rPr lang="ko-KR" altLang="en-US" sz="7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여성구성원 비율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E6B81C1-263B-CCE6-3615-1C1FA8762367}"/>
                    </a:ext>
                  </a:extLst>
                </p:cNvPr>
                <p:cNvSpPr txBox="1"/>
                <p:nvPr/>
              </p:nvSpPr>
              <p:spPr>
                <a:xfrm>
                  <a:off x="848369" y="5121842"/>
                  <a:ext cx="1517064" cy="1077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r>
                    <a:rPr lang="ko-KR" altLang="en-US" sz="7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정규직 비율</a:t>
                  </a:r>
                </a:p>
              </p:txBody>
            </p:sp>
          </p:grpSp>
          <p:pic>
            <p:nvPicPr>
              <p:cNvPr id="17" name="그림 1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BE1A6D0-0172-9D81-DD9C-0EAA729887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36174" t="24368" r="57996" b="73244"/>
              <a:stretch/>
            </p:blipFill>
            <p:spPr>
              <a:xfrm>
                <a:off x="2432726" y="2431856"/>
                <a:ext cx="184785" cy="163740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F5F6A40-3C28-FF87-CC34-45F823BAB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9613" t="28284" r="32024" b="68520"/>
            <a:stretch/>
          </p:blipFill>
          <p:spPr>
            <a:xfrm>
              <a:off x="812420" y="3076721"/>
              <a:ext cx="1819366" cy="17478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3604B1F-C1D6-CDBE-2AC6-30BAA8410044}"/>
                </a:ext>
              </a:extLst>
            </p:cNvPr>
            <p:cNvSpPr/>
            <p:nvPr/>
          </p:nvSpPr>
          <p:spPr>
            <a:xfrm>
              <a:off x="848369" y="3304032"/>
              <a:ext cx="2431279" cy="302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4D38772-B8AF-0855-F37A-82C21B402076}"/>
                </a:ext>
              </a:extLst>
            </p:cNvPr>
            <p:cNvGrpSpPr/>
            <p:nvPr/>
          </p:nvGrpSpPr>
          <p:grpSpPr>
            <a:xfrm>
              <a:off x="848369" y="3313176"/>
              <a:ext cx="2431279" cy="359170"/>
              <a:chOff x="848369" y="3313176"/>
              <a:chExt cx="2431279" cy="35917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38D5073-EA6F-D16C-E459-FE31489E707E}"/>
                  </a:ext>
                </a:extLst>
              </p:cNvPr>
              <p:cNvSpPr/>
              <p:nvPr/>
            </p:nvSpPr>
            <p:spPr>
              <a:xfrm>
                <a:off x="848369" y="3313176"/>
                <a:ext cx="2431279" cy="359170"/>
              </a:xfrm>
              <a:prstGeom prst="roundRect">
                <a:avLst/>
              </a:prstGeom>
              <a:solidFill>
                <a:srgbClr val="EEF4F8"/>
              </a:solidFill>
              <a:ln>
                <a:noFill/>
              </a:ln>
              <a:effectLst>
                <a:outerShdw blurRad="50800" dist="38100" dir="1800000" sx="98000" sy="9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     각 항목에 맞는 정확한 수치를 선택해 주세요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!</a:t>
                </a:r>
                <a:endParaRPr lang="ko-KR" altLang="en-US" sz="9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pic>
            <p:nvPicPr>
              <p:cNvPr id="25" name="그래픽 24" descr="배지 체크 표시1 윤곽선">
                <a:extLst>
                  <a:ext uri="{FF2B5EF4-FFF2-40B4-BE49-F238E27FC236}">
                    <a16:creationId xmlns:a16="http://schemas.microsoft.com/office/drawing/2014/main" id="{10DAD39B-C708-A01F-9D76-206D66F42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37801" y="3396242"/>
                <a:ext cx="163349" cy="163349"/>
              </a:xfrm>
              <a:prstGeom prst="rect">
                <a:avLst/>
              </a:prstGeom>
            </p:spPr>
          </p:pic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93B5603-0AC3-D05C-0C0F-BEF4EB56283A}"/>
              </a:ext>
            </a:extLst>
          </p:cNvPr>
          <p:cNvGrpSpPr/>
          <p:nvPr/>
        </p:nvGrpSpPr>
        <p:grpSpPr>
          <a:xfrm>
            <a:off x="174478" y="169334"/>
            <a:ext cx="11853334" cy="6519333"/>
            <a:chOff x="174478" y="169334"/>
            <a:chExt cx="11853334" cy="6519333"/>
          </a:xfrm>
        </p:grpSpPr>
        <p:sp>
          <p:nvSpPr>
            <p:cNvPr id="139" name="Google Shape;181;p6">
              <a:extLst>
                <a:ext uri="{FF2B5EF4-FFF2-40B4-BE49-F238E27FC236}">
                  <a16:creationId xmlns:a16="http://schemas.microsoft.com/office/drawing/2014/main" id="{01E4E2E2-5320-E489-2354-362AC52636B2}"/>
                </a:ext>
              </a:extLst>
            </p:cNvPr>
            <p:cNvSpPr/>
            <p:nvPr/>
          </p:nvSpPr>
          <p:spPr>
            <a:xfrm>
              <a:off x="174479" y="169334"/>
              <a:ext cx="11853333" cy="6519333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88;p6">
              <a:extLst>
                <a:ext uri="{FF2B5EF4-FFF2-40B4-BE49-F238E27FC236}">
                  <a16:creationId xmlns:a16="http://schemas.microsoft.com/office/drawing/2014/main" id="{3EE51A14-AEBC-479E-D06D-B66F660B9812}"/>
                </a:ext>
              </a:extLst>
            </p:cNvPr>
            <p:cNvSpPr/>
            <p:nvPr/>
          </p:nvSpPr>
          <p:spPr>
            <a:xfrm>
              <a:off x="174478" y="253581"/>
              <a:ext cx="136995" cy="1077508"/>
            </a:xfrm>
            <a:prstGeom prst="rec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465;p29">
            <a:extLst>
              <a:ext uri="{FF2B5EF4-FFF2-40B4-BE49-F238E27FC236}">
                <a16:creationId xmlns:a16="http://schemas.microsoft.com/office/drawing/2014/main" id="{F76DA378-ED05-6E25-B3C7-95707D9A5DC1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64" name="Google Shape;466;p29">
              <a:extLst>
                <a:ext uri="{FF2B5EF4-FFF2-40B4-BE49-F238E27FC236}">
                  <a16:creationId xmlns:a16="http://schemas.microsoft.com/office/drawing/2014/main" id="{BF7D6BF8-29B3-6D6D-0672-6D892BA82303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467;p29">
              <a:extLst>
                <a:ext uri="{FF2B5EF4-FFF2-40B4-BE49-F238E27FC236}">
                  <a16:creationId xmlns:a16="http://schemas.microsoft.com/office/drawing/2014/main" id="{B8873401-263E-C58F-786E-C4EB5AAA480E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" name="Google Shape;468;p29">
              <a:extLst>
                <a:ext uri="{FF2B5EF4-FFF2-40B4-BE49-F238E27FC236}">
                  <a16:creationId xmlns:a16="http://schemas.microsoft.com/office/drawing/2014/main" id="{1A60EFCF-9276-6DFC-F7D2-8F01E56FD9CB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" name="Google Shape;469;p29">
              <a:extLst>
                <a:ext uri="{FF2B5EF4-FFF2-40B4-BE49-F238E27FC236}">
                  <a16:creationId xmlns:a16="http://schemas.microsoft.com/office/drawing/2014/main" id="{743280E3-276B-902E-BC40-DB3D040BD3FC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470;p29">
              <a:extLst>
                <a:ext uri="{FF2B5EF4-FFF2-40B4-BE49-F238E27FC236}">
                  <a16:creationId xmlns:a16="http://schemas.microsoft.com/office/drawing/2014/main" id="{EB88C0EE-A015-4E09-657E-FB2989F445D2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471;p29">
              <a:extLst>
                <a:ext uri="{FF2B5EF4-FFF2-40B4-BE49-F238E27FC236}">
                  <a16:creationId xmlns:a16="http://schemas.microsoft.com/office/drawing/2014/main" id="{6F01B778-B34B-3DA9-57D5-E8C8DBF851A6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A53BBCF3-4484-36A1-1747-0146850DEF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7574886-6A95-C1BA-F565-068F95E365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223" y="6500924"/>
            <a:ext cx="1247401" cy="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08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7153BA74-237D-E922-4024-48101A74C814}"/>
              </a:ext>
            </a:extLst>
          </p:cNvPr>
          <p:cNvGrpSpPr/>
          <p:nvPr/>
        </p:nvGrpSpPr>
        <p:grpSpPr>
          <a:xfrm>
            <a:off x="3825519" y="1127760"/>
            <a:ext cx="3297774" cy="5470208"/>
            <a:chOff x="3967759" y="985520"/>
            <a:chExt cx="3297774" cy="5470208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1F3BDC2-AB31-5FAF-BEF4-52C85655FD24}"/>
                </a:ext>
              </a:extLst>
            </p:cNvPr>
            <p:cNvSpPr/>
            <p:nvPr/>
          </p:nvSpPr>
          <p:spPr>
            <a:xfrm>
              <a:off x="4125360" y="1129229"/>
              <a:ext cx="2983257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C63B2B2-FE1B-3A96-ECE8-EA11E5393F02}"/>
                </a:ext>
              </a:extLst>
            </p:cNvPr>
            <p:cNvGrpSpPr/>
            <p:nvPr/>
          </p:nvGrpSpPr>
          <p:grpSpPr>
            <a:xfrm>
              <a:off x="4186036" y="1129229"/>
              <a:ext cx="2893030" cy="5202309"/>
              <a:chOff x="1391971" y="599808"/>
              <a:chExt cx="2984085" cy="567969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2D26DA4B-66D2-094E-3D92-15537FC25F8B}"/>
                  </a:ext>
                </a:extLst>
              </p:cNvPr>
              <p:cNvGrpSpPr/>
              <p:nvPr/>
            </p:nvGrpSpPr>
            <p:grpSpPr>
              <a:xfrm>
                <a:off x="1579246" y="599808"/>
                <a:ext cx="2673697" cy="309808"/>
                <a:chOff x="1579246" y="599808"/>
                <a:chExt cx="2673697" cy="309808"/>
              </a:xfrm>
            </p:grpSpPr>
            <p:pic>
              <p:nvPicPr>
                <p:cNvPr id="61" name="그림 60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750FD75D-FD0D-3400-FCCA-8CC59085CB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62" name="그림 61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298A7837-C74F-BBF1-C3E7-81375225D4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3802A960-87D7-5395-43A1-6FB2FDCF9B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96" t="17858" r="16096" b="20000"/>
              <a:stretch/>
            </p:blipFill>
            <p:spPr>
              <a:xfrm>
                <a:off x="1391971" y="830424"/>
                <a:ext cx="2984085" cy="5449077"/>
              </a:xfrm>
              <a:prstGeom prst="rect">
                <a:avLst/>
              </a:prstGeom>
            </p:spPr>
          </p:pic>
        </p:grpSp>
        <p:pic>
          <p:nvPicPr>
            <p:cNvPr id="50" name="그림 49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F8B6E454-940F-7CB3-E1B8-9FCA11CE6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759" y="985520"/>
              <a:ext cx="3297774" cy="5470208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4D402AA-9AEA-A0C3-2AEE-F74CC1B5BDA5}"/>
                </a:ext>
              </a:extLst>
            </p:cNvPr>
            <p:cNvSpPr/>
            <p:nvPr/>
          </p:nvSpPr>
          <p:spPr>
            <a:xfrm>
              <a:off x="5052785" y="3051781"/>
              <a:ext cx="1053947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1C952E8-90B7-A355-BD1D-683CA6C7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754" y="1583411"/>
              <a:ext cx="312447" cy="297206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127907-3029-C7E4-4285-7888D593DC79}"/>
                </a:ext>
              </a:extLst>
            </p:cNvPr>
            <p:cNvSpPr txBox="1"/>
            <p:nvPr/>
          </p:nvSpPr>
          <p:spPr>
            <a:xfrm>
              <a:off x="4868360" y="1613778"/>
              <a:ext cx="14965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</a:t>
              </a: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평가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0D8B0BA-1558-02F9-5668-9BFE0B47C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65832" r="2795" b="3857"/>
            <a:stretch/>
          </p:blipFill>
          <p:spPr>
            <a:xfrm>
              <a:off x="4181475" y="3836732"/>
              <a:ext cx="2886075" cy="207873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22B46E2-80BC-C350-F419-0EF7C4F18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4" t="12514" r="16164" b="66340"/>
            <a:stretch/>
          </p:blipFill>
          <p:spPr>
            <a:xfrm>
              <a:off x="4395612" y="2157287"/>
              <a:ext cx="2442068" cy="145010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E8705EB-4734-8B7D-F646-4C10C56F3FDD}"/>
                </a:ext>
              </a:extLst>
            </p:cNvPr>
            <p:cNvSpPr txBox="1"/>
            <p:nvPr/>
          </p:nvSpPr>
          <p:spPr>
            <a:xfrm>
              <a:off x="5224272" y="3025521"/>
              <a:ext cx="85807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EA219F-006A-E38B-5C49-C3909DB1A2DB}"/>
                </a:ext>
              </a:extLst>
            </p:cNvPr>
            <p:cNvSpPr txBox="1"/>
            <p:nvPr/>
          </p:nvSpPr>
          <p:spPr>
            <a:xfrm>
              <a:off x="4263551" y="3922921"/>
              <a:ext cx="1527649" cy="169277"/>
            </a:xfrm>
            <a:prstGeom prst="rect">
              <a:avLst/>
            </a:prstGeom>
            <a:solidFill>
              <a:srgbClr val="FBFAFA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 </a:t>
              </a:r>
              <a:r>
                <a:rPr lang="ko-KR" altLang="en-US" sz="1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등급에 대해 궁금해요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64F4CD6-0FBE-1EA4-6505-A901F1D8AF2D}"/>
                </a:ext>
              </a:extLst>
            </p:cNvPr>
            <p:cNvSpPr txBox="1"/>
            <p:nvPr/>
          </p:nvSpPr>
          <p:spPr>
            <a:xfrm>
              <a:off x="4412426" y="4725772"/>
              <a:ext cx="108921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[ESG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등급</a:t>
              </a:r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] 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우리은행</a:t>
              </a:r>
            </a:p>
            <a:p>
              <a:endParaRPr lang="en-US" altLang="ko-KR" sz="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ESG 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평가모형은 어떻게 </a:t>
              </a:r>
            </a:p>
            <a:p>
              <a:endParaRPr lang="en-US" altLang="ko-KR" sz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작동하나요</a:t>
              </a:r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?</a:t>
              </a:r>
              <a:endPara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E4CC02-0333-B959-E393-E260D1438A55}"/>
                </a:ext>
              </a:extLst>
            </p:cNvPr>
            <p:cNvSpPr txBox="1"/>
            <p:nvPr/>
          </p:nvSpPr>
          <p:spPr>
            <a:xfrm>
              <a:off x="5799203" y="4725772"/>
              <a:ext cx="1089214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[ESG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등급</a:t>
              </a:r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] ESG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등급은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endParaRPr lang="en-US" altLang="ko-KR" sz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언제 업데이트 되나요</a:t>
              </a:r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?</a:t>
              </a:r>
              <a:endPara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72" name="Faster">
            <a:extLst>
              <a:ext uri="{FF2B5EF4-FFF2-40B4-BE49-F238E27FC236}">
                <a16:creationId xmlns:a16="http://schemas.microsoft.com/office/drawing/2014/main" id="{CD3396CD-F7FE-0BC5-173E-ADAC3A4C7508}"/>
              </a:ext>
            </a:extLst>
          </p:cNvPr>
          <p:cNvSpPr txBox="1">
            <a:spLocks/>
          </p:cNvSpPr>
          <p:nvPr/>
        </p:nvSpPr>
        <p:spPr>
          <a:xfrm>
            <a:off x="7222316" y="1447702"/>
            <a:ext cx="4776643" cy="4238340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데이터가 충분히 쌓이고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이를 바탕으로 모형이 고도화 될 경우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비외감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중소기업의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평가도 가능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이를 바탕으로 등급이 우수한 중소기업에는 대출에서 금리우대를 제공하는 등의 유인 제공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씬파일러들을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위한 포용적 금융 및 탄소중립 등으로 우리은행의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경영 발전에도 이바지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자료가 있는 기업일 경우 평가항목 선택 시 바로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현황으로 이동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893797-6483-7971-E74E-D45C236B55E9}"/>
              </a:ext>
            </a:extLst>
          </p:cNvPr>
          <p:cNvGrpSpPr/>
          <p:nvPr/>
        </p:nvGrpSpPr>
        <p:grpSpPr>
          <a:xfrm>
            <a:off x="462559" y="1127760"/>
            <a:ext cx="3297774" cy="5470208"/>
            <a:chOff x="249199" y="1259840"/>
            <a:chExt cx="3297774" cy="547020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3483248-122E-26D7-D528-233A93347AB1}"/>
                </a:ext>
              </a:extLst>
            </p:cNvPr>
            <p:cNvSpPr/>
            <p:nvPr/>
          </p:nvSpPr>
          <p:spPr>
            <a:xfrm>
              <a:off x="406800" y="1403549"/>
              <a:ext cx="2983257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78A450D-308F-D8F4-E2A3-6078AAC8CAEE}"/>
                </a:ext>
              </a:extLst>
            </p:cNvPr>
            <p:cNvGrpSpPr/>
            <p:nvPr/>
          </p:nvGrpSpPr>
          <p:grpSpPr>
            <a:xfrm>
              <a:off x="467476" y="1403549"/>
              <a:ext cx="2893030" cy="5202309"/>
              <a:chOff x="1391971" y="599808"/>
              <a:chExt cx="2984085" cy="5679693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9C247041-61C7-F4E6-5AF6-80200A5C9E31}"/>
                  </a:ext>
                </a:extLst>
              </p:cNvPr>
              <p:cNvGrpSpPr/>
              <p:nvPr/>
            </p:nvGrpSpPr>
            <p:grpSpPr>
              <a:xfrm>
                <a:off x="1579246" y="599808"/>
                <a:ext cx="2673697" cy="309808"/>
                <a:chOff x="1579246" y="599808"/>
                <a:chExt cx="2673697" cy="309808"/>
              </a:xfrm>
            </p:grpSpPr>
            <p:pic>
              <p:nvPicPr>
                <p:cNvPr id="36" name="그림 35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BC8153AD-0DD5-F798-D904-3FB815AFF9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37" name="그림 36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4147B7AA-FDC1-5861-DE7B-4DF22CE4F7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C9F311EF-753C-6420-46F0-4F2FFE8DCC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96" t="17858" r="16096" b="20000"/>
              <a:stretch/>
            </p:blipFill>
            <p:spPr>
              <a:xfrm>
                <a:off x="1391971" y="830424"/>
                <a:ext cx="2984085" cy="5449077"/>
              </a:xfrm>
              <a:prstGeom prst="rect">
                <a:avLst/>
              </a:prstGeom>
            </p:spPr>
          </p:pic>
        </p:grpSp>
        <p:pic>
          <p:nvPicPr>
            <p:cNvPr id="14" name="그림 13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D6FD9A1F-9AFB-8D91-88EF-28009E34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99" y="1259840"/>
              <a:ext cx="3297774" cy="547020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EBEE3D-4502-27A6-BA9D-968F0219FDC9}"/>
                </a:ext>
              </a:extLst>
            </p:cNvPr>
            <p:cNvSpPr/>
            <p:nvPr/>
          </p:nvSpPr>
          <p:spPr>
            <a:xfrm>
              <a:off x="1334225" y="3326101"/>
              <a:ext cx="1053947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6C98C90-EE6D-C204-F039-83B0B00A6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94" y="1857731"/>
              <a:ext cx="312447" cy="2972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EFCA4C-B69B-E075-0A66-4054E7FB153A}"/>
                </a:ext>
              </a:extLst>
            </p:cNvPr>
            <p:cNvSpPr txBox="1"/>
            <p:nvPr/>
          </p:nvSpPr>
          <p:spPr>
            <a:xfrm>
              <a:off x="1149800" y="1888098"/>
              <a:ext cx="14965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</a:t>
              </a: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평가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0CFF7E5-9ED9-3B2E-A622-AC229CA2D152}"/>
                </a:ext>
              </a:extLst>
            </p:cNvPr>
            <p:cNvGrpSpPr/>
            <p:nvPr/>
          </p:nvGrpSpPr>
          <p:grpSpPr>
            <a:xfrm>
              <a:off x="455706" y="2157010"/>
              <a:ext cx="2893030" cy="3693247"/>
              <a:chOff x="689386" y="1882691"/>
              <a:chExt cx="2893030" cy="3342640"/>
            </a:xfrm>
          </p:grpSpPr>
          <p:pic>
            <p:nvPicPr>
              <p:cNvPr id="39" name="그림 3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291261F-2697-27FA-A578-99B3572ABD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296" b="38963"/>
              <a:stretch/>
            </p:blipFill>
            <p:spPr>
              <a:xfrm>
                <a:off x="689386" y="1882691"/>
                <a:ext cx="2893030" cy="334264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376CC9-1B8E-60BD-2FDC-651554E909BA}"/>
                  </a:ext>
                </a:extLst>
              </p:cNvPr>
              <p:cNvSpPr txBox="1"/>
              <p:nvPr/>
            </p:nvSpPr>
            <p:spPr>
              <a:xfrm>
                <a:off x="1300480" y="2223493"/>
                <a:ext cx="2072640" cy="264631"/>
              </a:xfrm>
              <a:prstGeom prst="rect">
                <a:avLst/>
              </a:prstGeom>
              <a:solidFill>
                <a:srgbClr val="F2F5F9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누적된 </a:t>
                </a:r>
                <a:r>
                  <a:rPr lang="en-US" altLang="ko-KR" sz="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ESG </a:t>
                </a:r>
                <a:r>
                  <a:rPr lang="ko-KR" altLang="en-US" sz="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데이터를 바탕으로</a:t>
                </a:r>
                <a:r>
                  <a:rPr lang="en-US" altLang="ko-KR" sz="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고객님의 소중한 </a:t>
                </a:r>
                <a:endParaRPr lang="en-US" altLang="ko-KR" sz="8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sz="3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기업의 </a:t>
                </a:r>
                <a:r>
                  <a:rPr lang="en-US" altLang="ko-KR" sz="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ESG</a:t>
                </a:r>
                <a:r>
                  <a:rPr lang="ko-KR" altLang="en-US" sz="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를 평가합니다</a:t>
                </a:r>
                <a:r>
                  <a:rPr lang="en-US" altLang="ko-KR" sz="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  <a:r>
                  <a:rPr lang="ko-KR" altLang="en-US" sz="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AF2753-A636-6B4C-6243-2ADC913FC8C6}"/>
                  </a:ext>
                </a:extLst>
              </p:cNvPr>
              <p:cNvSpPr txBox="1"/>
              <p:nvPr/>
            </p:nvSpPr>
            <p:spPr>
              <a:xfrm>
                <a:off x="967405" y="3126771"/>
                <a:ext cx="895350" cy="111424"/>
              </a:xfrm>
              <a:prstGeom prst="rect">
                <a:avLst/>
              </a:prstGeom>
              <a:solidFill>
                <a:srgbClr val="F2F5F9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dirty="0">
                    <a:solidFill>
                      <a:srgbClr val="30303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S(</a:t>
                </a:r>
                <a:r>
                  <a:rPr lang="ko-KR" altLang="en-US" sz="800" dirty="0">
                    <a:solidFill>
                      <a:srgbClr val="30303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사회부분</a:t>
                </a:r>
                <a:r>
                  <a:rPr lang="en-US" altLang="ko-KR" sz="800" dirty="0">
                    <a:solidFill>
                      <a:srgbClr val="30303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 </a:t>
                </a:r>
                <a:r>
                  <a:rPr lang="ko-KR" altLang="en-US" sz="800" dirty="0">
                    <a:solidFill>
                      <a:srgbClr val="30303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상세항목</a:t>
                </a:r>
                <a:endParaRPr lang="en-US" altLang="ko-KR" sz="800" dirty="0">
                  <a:solidFill>
                    <a:srgbClr val="30303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9FB3EB9-F119-E9AC-B7F4-8880C3D34EB6}"/>
                </a:ext>
              </a:extLst>
            </p:cNvPr>
            <p:cNvSpPr/>
            <p:nvPr/>
          </p:nvSpPr>
          <p:spPr>
            <a:xfrm>
              <a:off x="588077" y="5850257"/>
              <a:ext cx="2620502" cy="431414"/>
            </a:xfrm>
            <a:prstGeom prst="roundRect">
              <a:avLst>
                <a:gd name="adj" fmla="val 19605"/>
              </a:avLst>
            </a:prstGeom>
            <a:solidFill>
              <a:srgbClr val="0286CC"/>
            </a:solidFill>
            <a:ln>
              <a:noFill/>
            </a:ln>
            <a:effectLst>
              <a:outerShdw blurRad="203200" dist="254000" dir="2700000" sx="91000" sy="91000" algn="t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결과 보기</a:t>
              </a:r>
              <a:endParaRPr lang="en-US" altLang="ko-KR" sz="1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942940-04A7-021D-E6E4-57180FE043D5}"/>
                </a:ext>
              </a:extLst>
            </p:cNvPr>
            <p:cNvSpPr txBox="1"/>
            <p:nvPr/>
          </p:nvSpPr>
          <p:spPr>
            <a:xfrm>
              <a:off x="735973" y="3870849"/>
              <a:ext cx="1125668" cy="138499"/>
            </a:xfrm>
            <a:prstGeom prst="rect">
              <a:avLst/>
            </a:prstGeom>
            <a:solidFill>
              <a:srgbClr val="F2F5F9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solidFill>
                    <a:srgbClr val="62616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계약직 직원 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C94265-AC26-31E0-69B5-CF03CC61FF16}"/>
                </a:ext>
              </a:extLst>
            </p:cNvPr>
            <p:cNvSpPr txBox="1"/>
            <p:nvPr/>
          </p:nvSpPr>
          <p:spPr>
            <a:xfrm>
              <a:off x="735973" y="4232804"/>
              <a:ext cx="1125668" cy="138499"/>
            </a:xfrm>
            <a:prstGeom prst="rect">
              <a:avLst/>
            </a:prstGeom>
            <a:solidFill>
              <a:srgbClr val="F2F5F9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solidFill>
                    <a:srgbClr val="62616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정규직 비율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6F7ED9-4955-0A96-6E36-087B110CDB97}"/>
                </a:ext>
              </a:extLst>
            </p:cNvPr>
            <p:cNvSpPr txBox="1"/>
            <p:nvPr/>
          </p:nvSpPr>
          <p:spPr>
            <a:xfrm>
              <a:off x="735973" y="4594759"/>
              <a:ext cx="1125668" cy="138499"/>
            </a:xfrm>
            <a:prstGeom prst="rect">
              <a:avLst/>
            </a:prstGeom>
            <a:solidFill>
              <a:srgbClr val="F2F5F9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solidFill>
                    <a:srgbClr val="62616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법 </a:t>
              </a:r>
              <a:r>
                <a:rPr lang="en-US" altLang="ko-KR" sz="900" dirty="0">
                  <a:solidFill>
                    <a:srgbClr val="62616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900" dirty="0">
                  <a:solidFill>
                    <a:srgbClr val="62616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규제 위반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4BE8B1-E010-54B6-A313-62A92DF22A24}"/>
                </a:ext>
              </a:extLst>
            </p:cNvPr>
            <p:cNvSpPr txBox="1"/>
            <p:nvPr/>
          </p:nvSpPr>
          <p:spPr>
            <a:xfrm>
              <a:off x="735973" y="4956714"/>
              <a:ext cx="1125668" cy="138499"/>
            </a:xfrm>
            <a:prstGeom prst="rect">
              <a:avLst/>
            </a:prstGeom>
            <a:solidFill>
              <a:srgbClr val="F2F5F9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solidFill>
                    <a:srgbClr val="62616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여성 구성원 비율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2FB70F4-C52C-1613-4A7C-96B675E9AB17}"/>
                </a:ext>
              </a:extLst>
            </p:cNvPr>
            <p:cNvSpPr txBox="1"/>
            <p:nvPr/>
          </p:nvSpPr>
          <p:spPr>
            <a:xfrm>
              <a:off x="735973" y="5312572"/>
              <a:ext cx="1125668" cy="138499"/>
            </a:xfrm>
            <a:prstGeom prst="rect">
              <a:avLst/>
            </a:prstGeom>
            <a:solidFill>
              <a:srgbClr val="F2F5F9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solidFill>
                    <a:srgbClr val="62616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근속 연수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FB00085-02FF-3297-575E-AB7F71E21FDD}"/>
              </a:ext>
            </a:extLst>
          </p:cNvPr>
          <p:cNvGrpSpPr/>
          <p:nvPr/>
        </p:nvGrpSpPr>
        <p:grpSpPr>
          <a:xfrm>
            <a:off x="174478" y="169334"/>
            <a:ext cx="11853334" cy="6519333"/>
            <a:chOff x="174478" y="169334"/>
            <a:chExt cx="11853334" cy="6519333"/>
          </a:xfrm>
        </p:grpSpPr>
        <p:sp>
          <p:nvSpPr>
            <p:cNvPr id="64" name="Google Shape;181;p6">
              <a:extLst>
                <a:ext uri="{FF2B5EF4-FFF2-40B4-BE49-F238E27FC236}">
                  <a16:creationId xmlns:a16="http://schemas.microsoft.com/office/drawing/2014/main" id="{268A9215-CACF-2F7C-F7D8-C0474A58F9CF}"/>
                </a:ext>
              </a:extLst>
            </p:cNvPr>
            <p:cNvSpPr/>
            <p:nvPr/>
          </p:nvSpPr>
          <p:spPr>
            <a:xfrm>
              <a:off x="174479" y="169334"/>
              <a:ext cx="11853333" cy="6519333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" name="Google Shape;188;p6">
              <a:extLst>
                <a:ext uri="{FF2B5EF4-FFF2-40B4-BE49-F238E27FC236}">
                  <a16:creationId xmlns:a16="http://schemas.microsoft.com/office/drawing/2014/main" id="{57CA0939-D40D-EC63-DCBA-2FEFCE960C08}"/>
                </a:ext>
              </a:extLst>
            </p:cNvPr>
            <p:cNvSpPr/>
            <p:nvPr/>
          </p:nvSpPr>
          <p:spPr>
            <a:xfrm>
              <a:off x="174478" y="253581"/>
              <a:ext cx="136995" cy="1077508"/>
            </a:xfrm>
            <a:prstGeom prst="rec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465;p29">
            <a:extLst>
              <a:ext uri="{FF2B5EF4-FFF2-40B4-BE49-F238E27FC236}">
                <a16:creationId xmlns:a16="http://schemas.microsoft.com/office/drawing/2014/main" id="{E04EB835-F1B7-6BD3-BF15-E5841F89E23B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82" name="Google Shape;466;p29">
              <a:extLst>
                <a:ext uri="{FF2B5EF4-FFF2-40B4-BE49-F238E27FC236}">
                  <a16:creationId xmlns:a16="http://schemas.microsoft.com/office/drawing/2014/main" id="{954A5A7F-2EBB-F786-3EDA-7B65E70737F8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467;p29">
              <a:extLst>
                <a:ext uri="{FF2B5EF4-FFF2-40B4-BE49-F238E27FC236}">
                  <a16:creationId xmlns:a16="http://schemas.microsoft.com/office/drawing/2014/main" id="{39DA954F-5818-2DD0-2DB5-C3C173A8A092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468;p29">
              <a:extLst>
                <a:ext uri="{FF2B5EF4-FFF2-40B4-BE49-F238E27FC236}">
                  <a16:creationId xmlns:a16="http://schemas.microsoft.com/office/drawing/2014/main" id="{BA101474-27FB-EF41-5441-4E003E89E882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469;p29">
              <a:extLst>
                <a:ext uri="{FF2B5EF4-FFF2-40B4-BE49-F238E27FC236}">
                  <a16:creationId xmlns:a16="http://schemas.microsoft.com/office/drawing/2014/main" id="{47B1F1A5-55EC-F49C-CAAE-F0B5B81964E8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470;p29">
              <a:extLst>
                <a:ext uri="{FF2B5EF4-FFF2-40B4-BE49-F238E27FC236}">
                  <a16:creationId xmlns:a16="http://schemas.microsoft.com/office/drawing/2014/main" id="{AEC4521F-0F2B-F6C5-C721-C2A72D500065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471;p29">
              <a:extLst>
                <a:ext uri="{FF2B5EF4-FFF2-40B4-BE49-F238E27FC236}">
                  <a16:creationId xmlns:a16="http://schemas.microsoft.com/office/drawing/2014/main" id="{8657C303-9DDE-598C-17CB-E400C9E09B03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96CAE0B-6F3E-9AB9-BB39-BBB5F38DFFFC}"/>
              </a:ext>
            </a:extLst>
          </p:cNvPr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탭 내 주요 서비스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8346EBC6-5259-1190-91BE-70B920303E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2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5D51069-5B39-40A6-4C0E-5A7C9BCBCBD0}"/>
              </a:ext>
            </a:extLst>
          </p:cNvPr>
          <p:cNvGrpSpPr/>
          <p:nvPr/>
        </p:nvGrpSpPr>
        <p:grpSpPr>
          <a:xfrm>
            <a:off x="8434948" y="1125855"/>
            <a:ext cx="3150411" cy="5183380"/>
            <a:chOff x="8384148" y="1268095"/>
            <a:chExt cx="3297774" cy="5470208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139B742F-31FD-9B3B-80DB-0B7A2438FE9D}"/>
                </a:ext>
              </a:extLst>
            </p:cNvPr>
            <p:cNvGrpSpPr/>
            <p:nvPr/>
          </p:nvGrpSpPr>
          <p:grpSpPr>
            <a:xfrm>
              <a:off x="8384148" y="1268095"/>
              <a:ext cx="3297774" cy="5470208"/>
              <a:chOff x="8384148" y="1014095"/>
              <a:chExt cx="3297774" cy="5470208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8E24F3B-410B-7019-052A-D5D50FFF0A45}"/>
                  </a:ext>
                </a:extLst>
              </p:cNvPr>
              <p:cNvGrpSpPr/>
              <p:nvPr/>
            </p:nvGrpSpPr>
            <p:grpSpPr>
              <a:xfrm>
                <a:off x="8384148" y="1014095"/>
                <a:ext cx="3297774" cy="5470208"/>
                <a:chOff x="5022121" y="985520"/>
                <a:chExt cx="3297774" cy="5470208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182ACD3D-05B3-0278-9A72-86A1C7AC5D45}"/>
                    </a:ext>
                  </a:extLst>
                </p:cNvPr>
                <p:cNvGrpSpPr/>
                <p:nvPr/>
              </p:nvGrpSpPr>
              <p:grpSpPr>
                <a:xfrm>
                  <a:off x="5022121" y="985520"/>
                  <a:ext cx="3297774" cy="5470208"/>
                  <a:chOff x="6096000" y="1045028"/>
                  <a:chExt cx="3401568" cy="5972176"/>
                </a:xfrm>
              </p:grpSpPr>
              <p:sp>
                <p:nvSpPr>
                  <p:cNvPr id="96" name="사각형: 둥근 모서리 95">
                    <a:extLst>
                      <a:ext uri="{FF2B5EF4-FFF2-40B4-BE49-F238E27FC236}">
                        <a16:creationId xmlns:a16="http://schemas.microsoft.com/office/drawing/2014/main" id="{EDBF423B-07D4-31EE-4C1C-EFFFE33BCCB5}"/>
                      </a:ext>
                    </a:extLst>
                  </p:cNvPr>
                  <p:cNvSpPr/>
                  <p:nvPr/>
                </p:nvSpPr>
                <p:spPr>
                  <a:xfrm>
                    <a:off x="6258561" y="1201924"/>
                    <a:ext cx="3077152" cy="626876"/>
                  </a:xfrm>
                  <a:prstGeom prst="roundRect">
                    <a:avLst>
                      <a:gd name="adj" fmla="val 40978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FAAE587B-8389-4A17-5481-422D178734F6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1045028"/>
                    <a:ext cx="3401568" cy="5972176"/>
                    <a:chOff x="1166824" y="442912"/>
                    <a:chExt cx="3401570" cy="5972179"/>
                  </a:xfrm>
                </p:grpSpPr>
                <p:grpSp>
                  <p:nvGrpSpPr>
                    <p:cNvPr id="98" name="그룹 97">
                      <a:extLst>
                        <a:ext uri="{FF2B5EF4-FFF2-40B4-BE49-F238E27FC236}">
                          <a16:creationId xmlns:a16="http://schemas.microsoft.com/office/drawing/2014/main" id="{7BC17E78-B217-5E1C-1019-7559D80571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91971" y="599808"/>
                      <a:ext cx="2984087" cy="5679696"/>
                      <a:chOff x="1391971" y="599808"/>
                      <a:chExt cx="2984085" cy="5679693"/>
                    </a:xfrm>
                  </p:grpSpPr>
                  <p:grpSp>
                    <p:nvGrpSpPr>
                      <p:cNvPr id="101" name="그룹 100">
                        <a:extLst>
                          <a:ext uri="{FF2B5EF4-FFF2-40B4-BE49-F238E27FC236}">
                            <a16:creationId xmlns:a16="http://schemas.microsoft.com/office/drawing/2014/main" id="{8458967F-610B-B39F-236C-E08C49ABD0C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79246" y="599808"/>
                        <a:ext cx="2673697" cy="309808"/>
                        <a:chOff x="1579246" y="599808"/>
                        <a:chExt cx="2673697" cy="309808"/>
                      </a:xfrm>
                    </p:grpSpPr>
                    <p:pic>
                      <p:nvPicPr>
                        <p:cNvPr id="103" name="그림 102" descr="텍스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7553372B-3DFC-A063-1353-C84E2C74A30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529" t="1595" r="76091" b="95462"/>
                        <a:stretch/>
                      </p:blipFill>
                      <p:spPr>
                        <a:xfrm>
                          <a:off x="1579246" y="694836"/>
                          <a:ext cx="576628" cy="17518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4" name="그림 103" descr="텍스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E00147E-4133-06D9-507C-C40A0D4662E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70055" t="556" r="5033" b="94796"/>
                        <a:stretch/>
                      </p:blipFill>
                      <p:spPr>
                        <a:xfrm>
                          <a:off x="3485695" y="599808"/>
                          <a:ext cx="767248" cy="309808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02" name="그림 101">
                        <a:extLst>
                          <a:ext uri="{FF2B5EF4-FFF2-40B4-BE49-F238E27FC236}">
                            <a16:creationId xmlns:a16="http://schemas.microsoft.com/office/drawing/2014/main" id="{709A96A6-92BF-2B49-D4D6-78D8FE6D295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096" t="17858" r="16096" b="20000"/>
                      <a:stretch/>
                    </p:blipFill>
                    <p:spPr>
                      <a:xfrm>
                        <a:off x="1391971" y="830424"/>
                        <a:ext cx="2984085" cy="5449077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9" name="그림 98" descr="텍스트, 전자기기, 스크린샷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6DB97-6163-4DA6-4306-BEA136AE4C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6824" y="442912"/>
                      <a:ext cx="3401570" cy="597217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0" name="직사각형 99">
                      <a:extLst>
                        <a:ext uri="{FF2B5EF4-FFF2-40B4-BE49-F238E27FC236}">
                          <a16:creationId xmlns:a16="http://schemas.microsoft.com/office/drawing/2014/main" id="{EF95BAED-7255-BFDC-5F90-2D633C3A60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6001" y="2698782"/>
                      <a:ext cx="1087120" cy="3328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/>
                    </a:p>
                  </p:txBody>
                </p:sp>
              </p:grp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41101504-83E7-3C49-CE81-05162B84F60D}"/>
                    </a:ext>
                  </a:extLst>
                </p:cNvPr>
                <p:cNvGrpSpPr/>
                <p:nvPr/>
              </p:nvGrpSpPr>
              <p:grpSpPr>
                <a:xfrm>
                  <a:off x="6004070" y="1620067"/>
                  <a:ext cx="1333876" cy="218858"/>
                  <a:chOff x="1580678" y="1945214"/>
                  <a:chExt cx="2194696" cy="501641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1A04D765-DC48-1F66-CD69-56828BAACE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07550" y="1945214"/>
                    <a:ext cx="967824" cy="483661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9FFCF490-07B4-B142-ADD1-C8574C7D0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52" t="7000" r="78133" b="90555"/>
                  <a:stretch/>
                </p:blipFill>
                <p:spPr>
                  <a:xfrm>
                    <a:off x="1580678" y="1956758"/>
                    <a:ext cx="1163627" cy="49009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1" name="Picture 3">
                  <a:extLst>
                    <a:ext uri="{FF2B5EF4-FFF2-40B4-BE49-F238E27FC236}">
                      <a16:creationId xmlns:a16="http://schemas.microsoft.com/office/drawing/2014/main" id="{8A490C80-EF41-3C68-5C13-4A1AF50D29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45" t="14151" r="17055" b="78232"/>
                <a:stretch/>
              </p:blipFill>
              <p:spPr bwMode="auto">
                <a:xfrm>
                  <a:off x="5700934" y="2021841"/>
                  <a:ext cx="1940148" cy="4240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895AE7D-0592-D3F7-0366-1E8FAF82191F}"/>
                    </a:ext>
                  </a:extLst>
                </p:cNvPr>
                <p:cNvSpPr/>
                <p:nvPr/>
              </p:nvSpPr>
              <p:spPr>
                <a:xfrm>
                  <a:off x="5830696" y="5550083"/>
                  <a:ext cx="763269" cy="9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5" name="Picture 4">
                  <a:extLst>
                    <a:ext uri="{FF2B5EF4-FFF2-40B4-BE49-F238E27FC236}">
                      <a16:creationId xmlns:a16="http://schemas.microsoft.com/office/drawing/2014/main" id="{949A0BDA-8F5C-39F6-E52C-B91B4C9A54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47" t="24620" r="12847" b="35570"/>
                <a:stretch/>
              </p:blipFill>
              <p:spPr bwMode="auto">
                <a:xfrm>
                  <a:off x="5351214" y="2513795"/>
                  <a:ext cx="2620172" cy="18155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6" name="Picture 4">
                  <a:extLst>
                    <a:ext uri="{FF2B5EF4-FFF2-40B4-BE49-F238E27FC236}">
                      <a16:creationId xmlns:a16="http://schemas.microsoft.com/office/drawing/2014/main" id="{1C581E5C-048F-2446-B532-CDDEC72FD3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21" t="72366" r="20385" b="4283"/>
                <a:stretch/>
              </p:blipFill>
              <p:spPr bwMode="auto">
                <a:xfrm>
                  <a:off x="5498497" y="4482457"/>
                  <a:ext cx="2345024" cy="15634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83" name="그림 182">
                <a:extLst>
                  <a:ext uri="{FF2B5EF4-FFF2-40B4-BE49-F238E27FC236}">
                    <a16:creationId xmlns:a16="http://schemas.microsoft.com/office/drawing/2014/main" id="{6F75C163-5994-4068-B419-3A4C0C58A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552" y="1621746"/>
                <a:ext cx="312447" cy="297206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75F19C5-7F8F-FE39-78ED-55B7BC657594}"/>
                </a:ext>
              </a:extLst>
            </p:cNvPr>
            <p:cNvSpPr txBox="1"/>
            <p:nvPr/>
          </p:nvSpPr>
          <p:spPr>
            <a:xfrm>
              <a:off x="9463592" y="2868400"/>
              <a:ext cx="1125668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사외이사 비율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20AA6EA-9440-5478-7634-E26F13EF0DD9}"/>
                </a:ext>
              </a:extLst>
            </p:cNvPr>
            <p:cNvSpPr txBox="1"/>
            <p:nvPr/>
          </p:nvSpPr>
          <p:spPr>
            <a:xfrm>
              <a:off x="10769092" y="3201085"/>
              <a:ext cx="6074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배당정책 및 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이행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B312599-D5E1-1C29-678D-8A14A9A3B62D}"/>
                </a:ext>
              </a:extLst>
            </p:cNvPr>
            <p:cNvSpPr txBox="1"/>
            <p:nvPr/>
          </p:nvSpPr>
          <p:spPr>
            <a:xfrm>
              <a:off x="10769092" y="3974418"/>
              <a:ext cx="6074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감사기구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전문성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21BF099-C1AC-0C90-BCFC-134DA6B61221}"/>
                </a:ext>
              </a:extLst>
            </p:cNvPr>
            <p:cNvSpPr txBox="1"/>
            <p:nvPr/>
          </p:nvSpPr>
          <p:spPr>
            <a:xfrm>
              <a:off x="8699689" y="3974418"/>
              <a:ext cx="6074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주주총회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소집 공고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1301B07-0192-B877-E826-35025339782A}"/>
                </a:ext>
              </a:extLst>
            </p:cNvPr>
            <p:cNvSpPr txBox="1"/>
            <p:nvPr/>
          </p:nvSpPr>
          <p:spPr>
            <a:xfrm>
              <a:off x="8679591" y="3197979"/>
              <a:ext cx="6128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임원 </a:t>
              </a:r>
              <a:r>
                <a:rPr lang="en-US" altLang="ko-KR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직원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보수비율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F4659AC-C5BB-67DF-D06D-6050C8EE99D9}"/>
                </a:ext>
              </a:extLst>
            </p:cNvPr>
            <p:cNvSpPr txBox="1"/>
            <p:nvPr/>
          </p:nvSpPr>
          <p:spPr>
            <a:xfrm>
              <a:off x="9414217" y="4388834"/>
              <a:ext cx="121153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내부거래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193C353-FF81-B90F-4EB9-2A86E1107E43}"/>
                </a:ext>
              </a:extLst>
            </p:cNvPr>
            <p:cNvSpPr txBox="1"/>
            <p:nvPr/>
          </p:nvSpPr>
          <p:spPr>
            <a:xfrm>
              <a:off x="9031843" y="479060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사외이사 비율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A9AD510-664B-58F2-EA12-6A29B02B9A53}"/>
                </a:ext>
              </a:extLst>
            </p:cNvPr>
            <p:cNvSpPr txBox="1"/>
            <p:nvPr/>
          </p:nvSpPr>
          <p:spPr>
            <a:xfrm>
              <a:off x="9031843" y="506419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배당정책 및 이행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D652779-F527-CAD0-C598-94C43A7E3E67}"/>
                </a:ext>
              </a:extLst>
            </p:cNvPr>
            <p:cNvSpPr txBox="1"/>
            <p:nvPr/>
          </p:nvSpPr>
          <p:spPr>
            <a:xfrm>
              <a:off x="9031843" y="533778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감사기구 전문성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E8CDEF9-C28F-FFF3-FE43-56A729F08B3D}"/>
                </a:ext>
              </a:extLst>
            </p:cNvPr>
            <p:cNvSpPr txBox="1"/>
            <p:nvPr/>
          </p:nvSpPr>
          <p:spPr>
            <a:xfrm>
              <a:off x="9031843" y="561137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내부거래</a:t>
              </a:r>
              <a:endPara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E22E11F-7589-A83F-F47F-529BB6D9F135}"/>
                </a:ext>
              </a:extLst>
            </p:cNvPr>
            <p:cNvSpPr txBox="1"/>
            <p:nvPr/>
          </p:nvSpPr>
          <p:spPr>
            <a:xfrm>
              <a:off x="9031843" y="588496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주주총회 소집 공고</a:t>
              </a:r>
              <a:endPara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A8CC093-BD6B-2132-CF1F-3111DF039930}"/>
                </a:ext>
              </a:extLst>
            </p:cNvPr>
            <p:cNvSpPr txBox="1"/>
            <p:nvPr/>
          </p:nvSpPr>
          <p:spPr>
            <a:xfrm>
              <a:off x="9031843" y="6158553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임원 </a:t>
              </a:r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직원 보수비율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EB330A13-58FB-A1B4-793F-A32FF3F10988}"/>
              </a:ext>
            </a:extLst>
          </p:cNvPr>
          <p:cNvGrpSpPr/>
          <p:nvPr/>
        </p:nvGrpSpPr>
        <p:grpSpPr>
          <a:xfrm>
            <a:off x="174478" y="169334"/>
            <a:ext cx="11853334" cy="6519333"/>
            <a:chOff x="174478" y="169334"/>
            <a:chExt cx="11853334" cy="6519333"/>
          </a:xfrm>
        </p:grpSpPr>
        <p:sp>
          <p:nvSpPr>
            <p:cNvPr id="140" name="Google Shape;181;p6">
              <a:extLst>
                <a:ext uri="{FF2B5EF4-FFF2-40B4-BE49-F238E27FC236}">
                  <a16:creationId xmlns:a16="http://schemas.microsoft.com/office/drawing/2014/main" id="{DAE97607-C74C-222A-3772-1C48EEC9A349}"/>
                </a:ext>
              </a:extLst>
            </p:cNvPr>
            <p:cNvSpPr/>
            <p:nvPr/>
          </p:nvSpPr>
          <p:spPr>
            <a:xfrm>
              <a:off x="174479" y="169334"/>
              <a:ext cx="11853333" cy="6519333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88;p6">
              <a:extLst>
                <a:ext uri="{FF2B5EF4-FFF2-40B4-BE49-F238E27FC236}">
                  <a16:creationId xmlns:a16="http://schemas.microsoft.com/office/drawing/2014/main" id="{792B9489-05BD-0EFD-5C56-E689B32BE18C}"/>
                </a:ext>
              </a:extLst>
            </p:cNvPr>
            <p:cNvSpPr/>
            <p:nvPr/>
          </p:nvSpPr>
          <p:spPr>
            <a:xfrm>
              <a:off x="174478" y="253581"/>
              <a:ext cx="136995" cy="1077508"/>
            </a:xfrm>
            <a:prstGeom prst="rec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EA3649-BA0C-7789-C05C-E58B9ED75F69}"/>
              </a:ext>
            </a:extLst>
          </p:cNvPr>
          <p:cNvGrpSpPr/>
          <p:nvPr/>
        </p:nvGrpSpPr>
        <p:grpSpPr>
          <a:xfrm>
            <a:off x="506479" y="1125855"/>
            <a:ext cx="3150411" cy="5183380"/>
            <a:chOff x="455679" y="1268095"/>
            <a:chExt cx="3297774" cy="547020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C0D37A-729E-3899-3D6C-3771348A7C0F}"/>
                </a:ext>
              </a:extLst>
            </p:cNvPr>
            <p:cNvGrpSpPr/>
            <p:nvPr/>
          </p:nvGrpSpPr>
          <p:grpSpPr>
            <a:xfrm>
              <a:off x="455679" y="1268095"/>
              <a:ext cx="3297774" cy="5470208"/>
              <a:chOff x="6096000" y="1045028"/>
              <a:chExt cx="3401568" cy="597217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E1DA3432-81F0-A43B-3B0E-B9EF7F8CE315}"/>
                  </a:ext>
                </a:extLst>
              </p:cNvPr>
              <p:cNvSpPr/>
              <p:nvPr/>
            </p:nvSpPr>
            <p:spPr>
              <a:xfrm>
                <a:off x="6258561" y="1201924"/>
                <a:ext cx="3077152" cy="626876"/>
              </a:xfrm>
              <a:prstGeom prst="roundRect">
                <a:avLst>
                  <a:gd name="adj" fmla="val 4097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C11923D-1EF2-2586-D517-D09726FA4B80}"/>
                  </a:ext>
                </a:extLst>
              </p:cNvPr>
              <p:cNvGrpSpPr/>
              <p:nvPr/>
            </p:nvGrpSpPr>
            <p:grpSpPr>
              <a:xfrm>
                <a:off x="6096000" y="1045028"/>
                <a:ext cx="3401568" cy="5972176"/>
                <a:chOff x="1166824" y="442912"/>
                <a:chExt cx="3401570" cy="5972179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E142C708-A300-2B04-AB43-289F42D4BE06}"/>
                    </a:ext>
                  </a:extLst>
                </p:cNvPr>
                <p:cNvGrpSpPr/>
                <p:nvPr/>
              </p:nvGrpSpPr>
              <p:grpSpPr>
                <a:xfrm>
                  <a:off x="1391971" y="599808"/>
                  <a:ext cx="2984087" cy="5679696"/>
                  <a:chOff x="1391971" y="599808"/>
                  <a:chExt cx="2984085" cy="5679693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5636FDC0-A707-DACF-BDAC-E8DF49FF1ED5}"/>
                      </a:ext>
                    </a:extLst>
                  </p:cNvPr>
                  <p:cNvGrpSpPr/>
                  <p:nvPr/>
                </p:nvGrpSpPr>
                <p:grpSpPr>
                  <a:xfrm>
                    <a:off x="1579246" y="599808"/>
                    <a:ext cx="2673697" cy="309808"/>
                    <a:chOff x="1579246" y="599808"/>
                    <a:chExt cx="2673697" cy="309808"/>
                  </a:xfrm>
                </p:grpSpPr>
                <p:pic>
                  <p:nvPicPr>
                    <p:cNvPr id="28" name="그림 27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81AE39C-FAF8-035E-54C4-C3EBA8E874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529" t="1595" r="76091" b="95462"/>
                    <a:stretch/>
                  </p:blipFill>
                  <p:spPr>
                    <a:xfrm>
                      <a:off x="1579246" y="694836"/>
                      <a:ext cx="576628" cy="17518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" name="그림 28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6F52718-1368-66DE-76E9-1108B4EB02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0055" t="556" r="5033" b="94796"/>
                    <a:stretch/>
                  </p:blipFill>
                  <p:spPr>
                    <a:xfrm>
                      <a:off x="3485695" y="599808"/>
                      <a:ext cx="767248" cy="30980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0B625BDB-96E4-644D-9A7C-27E241B06E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096" t="17858" r="16096" b="20000"/>
                  <a:stretch/>
                </p:blipFill>
                <p:spPr>
                  <a:xfrm>
                    <a:off x="1391971" y="830424"/>
                    <a:ext cx="2984085" cy="54490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그림 15" descr="텍스트, 전자기기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7A883597-C084-3CD3-D9CA-23D586E87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6824" y="442912"/>
                  <a:ext cx="3401570" cy="5972179"/>
                </a:xfrm>
                <a:prstGeom prst="rect">
                  <a:avLst/>
                </a:prstGeom>
              </p:spPr>
            </p:pic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A1C3C3F6-F77B-B8D1-5785-80C07443BDBF}"/>
                    </a:ext>
                  </a:extLst>
                </p:cNvPr>
                <p:cNvSpPr/>
                <p:nvPr/>
              </p:nvSpPr>
              <p:spPr>
                <a:xfrm>
                  <a:off x="2286001" y="2698782"/>
                  <a:ext cx="1087120" cy="33287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BCF535B-5A14-906E-3F1C-587ACE7A97FE}"/>
                </a:ext>
              </a:extLst>
            </p:cNvPr>
            <p:cNvGrpSpPr/>
            <p:nvPr/>
          </p:nvGrpSpPr>
          <p:grpSpPr>
            <a:xfrm>
              <a:off x="1437628" y="1902642"/>
              <a:ext cx="1333876" cy="218858"/>
              <a:chOff x="1580678" y="1945214"/>
              <a:chExt cx="2194696" cy="501641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5769866-D7B8-073F-5711-24047925A1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550" y="1945214"/>
                <a:ext cx="967824" cy="483661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94771B53-21C7-6DD7-BBB7-98C77909D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" t="7000" r="78133" b="90555"/>
              <a:stretch/>
            </p:blipFill>
            <p:spPr>
              <a:xfrm>
                <a:off x="1580678" y="1956758"/>
                <a:ext cx="1163627" cy="490097"/>
              </a:xfrm>
              <a:prstGeom prst="rect">
                <a:avLst/>
              </a:prstGeom>
            </p:spPr>
          </p:pic>
        </p:grpSp>
        <p:pic>
          <p:nvPicPr>
            <p:cNvPr id="53" name="Picture 3">
              <a:extLst>
                <a:ext uri="{FF2B5EF4-FFF2-40B4-BE49-F238E27FC236}">
                  <a16:creationId xmlns:a16="http://schemas.microsoft.com/office/drawing/2014/main" id="{19BFE90C-61D2-43C2-6380-DB9355EE43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5" t="14151" r="17055" b="78232"/>
            <a:stretch/>
          </p:blipFill>
          <p:spPr bwMode="auto">
            <a:xfrm>
              <a:off x="1134492" y="2304416"/>
              <a:ext cx="1940148" cy="42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3">
              <a:extLst>
                <a:ext uri="{FF2B5EF4-FFF2-40B4-BE49-F238E27FC236}">
                  <a16:creationId xmlns:a16="http://schemas.microsoft.com/office/drawing/2014/main" id="{DC1E53C4-F9D4-F8CF-4C48-DD90CC7EA4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5" t="23592" r="31659" b="49718"/>
            <a:stretch/>
          </p:blipFill>
          <p:spPr bwMode="auto">
            <a:xfrm>
              <a:off x="944928" y="2776969"/>
              <a:ext cx="1731565" cy="1388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90342BD7-4A80-6DAA-95EC-5A261DC73063}"/>
                </a:ext>
              </a:extLst>
            </p:cNvPr>
            <p:cNvSpPr/>
            <p:nvPr/>
          </p:nvSpPr>
          <p:spPr>
            <a:xfrm>
              <a:off x="794315" y="4304122"/>
              <a:ext cx="2620502" cy="2024378"/>
            </a:xfrm>
            <a:prstGeom prst="roundRect">
              <a:avLst>
                <a:gd name="adj" fmla="val 4150"/>
              </a:avLst>
            </a:prstGeom>
            <a:solidFill>
              <a:srgbClr val="0286CC"/>
            </a:solidFill>
            <a:ln>
              <a:noFill/>
            </a:ln>
            <a:effectLst>
              <a:outerShdw blurRad="203200" dist="254000" dir="2700000" sx="91000" sy="91000" algn="tl" rotWithShape="0">
                <a:schemeClr val="accent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현재 우리회사의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ESG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등급은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endParaRPr lang="en-US" altLang="ko-KR" sz="10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 </a:t>
              </a:r>
            </a:p>
            <a:p>
              <a:endParaRPr lang="en-US" altLang="ko-KR" sz="10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</a:t>
              </a:r>
              <a:r>
                <a:rPr lang="en-US" altLang="ko-KR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7A48162-9A1C-3F46-CB75-FE17899E2206}"/>
                </a:ext>
              </a:extLst>
            </p:cNvPr>
            <p:cNvGrpSpPr/>
            <p:nvPr/>
          </p:nvGrpSpPr>
          <p:grpSpPr>
            <a:xfrm>
              <a:off x="1264253" y="4975607"/>
              <a:ext cx="1330399" cy="183768"/>
              <a:chOff x="1290320" y="4684044"/>
              <a:chExt cx="1330399" cy="206823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ABE90674-3C5D-C8D0-7051-BAF354B4AE2C}"/>
                  </a:ext>
                </a:extLst>
              </p:cNvPr>
              <p:cNvSpPr/>
              <p:nvPr/>
            </p:nvSpPr>
            <p:spPr>
              <a:xfrm>
                <a:off x="1290320" y="4684044"/>
                <a:ext cx="1330399" cy="1026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C0E490D-AE2F-611B-87D8-A80D9D80FB7E}"/>
                  </a:ext>
                </a:extLst>
              </p:cNvPr>
              <p:cNvSpPr/>
              <p:nvPr/>
            </p:nvSpPr>
            <p:spPr>
              <a:xfrm>
                <a:off x="1290321" y="4788234"/>
                <a:ext cx="880596" cy="10263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CEAF7C6-B6AA-7150-ACF0-33FFC9A0C809}"/>
                </a:ext>
              </a:extLst>
            </p:cNvPr>
            <p:cNvSpPr/>
            <p:nvPr/>
          </p:nvSpPr>
          <p:spPr>
            <a:xfrm>
              <a:off x="1264253" y="5412487"/>
              <a:ext cx="1075113" cy="9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79C01B9-3956-E74C-748E-0CACB99DB400}"/>
                </a:ext>
              </a:extLst>
            </p:cNvPr>
            <p:cNvSpPr/>
            <p:nvPr/>
          </p:nvSpPr>
          <p:spPr>
            <a:xfrm>
              <a:off x="1264254" y="5505063"/>
              <a:ext cx="276451" cy="911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E9FA29D-27A6-F910-6BC5-DFD059C19A00}"/>
                </a:ext>
              </a:extLst>
            </p:cNvPr>
            <p:cNvSpPr/>
            <p:nvPr/>
          </p:nvSpPr>
          <p:spPr>
            <a:xfrm>
              <a:off x="1264254" y="5832658"/>
              <a:ext cx="763269" cy="9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F906F91-9B0F-2102-99AA-0BB63E3FFF56}"/>
                </a:ext>
              </a:extLst>
            </p:cNvPr>
            <p:cNvSpPr/>
            <p:nvPr/>
          </p:nvSpPr>
          <p:spPr>
            <a:xfrm>
              <a:off x="1264254" y="5925234"/>
              <a:ext cx="683259" cy="911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10EAE6EA-FA0B-7E3A-8A04-33DEF7EDA639}"/>
                </a:ext>
              </a:extLst>
            </p:cNvPr>
            <p:cNvSpPr/>
            <p:nvPr/>
          </p:nvSpPr>
          <p:spPr>
            <a:xfrm>
              <a:off x="2864453" y="4938015"/>
              <a:ext cx="381000" cy="29552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endPara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3CC9DC5A-54F3-DA31-3B60-C67F76A62B12}"/>
                </a:ext>
              </a:extLst>
            </p:cNvPr>
            <p:cNvSpPr/>
            <p:nvPr/>
          </p:nvSpPr>
          <p:spPr>
            <a:xfrm>
              <a:off x="2864453" y="5351518"/>
              <a:ext cx="381000" cy="29552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endPara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CE93D237-E0FC-3021-B249-AE293BFD14D1}"/>
                </a:ext>
              </a:extLst>
            </p:cNvPr>
            <p:cNvSpPr/>
            <p:nvPr/>
          </p:nvSpPr>
          <p:spPr>
            <a:xfrm>
              <a:off x="2864453" y="5765021"/>
              <a:ext cx="381000" cy="2955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endPara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3F563FB8-2DE4-8352-1817-626FE600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04" y="1875746"/>
              <a:ext cx="312447" cy="29720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69F0201-4F7C-74FF-C438-D7EF388C95A2}"/>
              </a:ext>
            </a:extLst>
          </p:cNvPr>
          <p:cNvGrpSpPr/>
          <p:nvPr/>
        </p:nvGrpSpPr>
        <p:grpSpPr>
          <a:xfrm>
            <a:off x="4470714" y="1125855"/>
            <a:ext cx="3150411" cy="5183380"/>
            <a:chOff x="4470714" y="1125855"/>
            <a:chExt cx="3297774" cy="5470208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0E61ED22-BBFF-52E7-DF2F-10E7BBCCBA7A}"/>
                </a:ext>
              </a:extLst>
            </p:cNvPr>
            <p:cNvGrpSpPr/>
            <p:nvPr/>
          </p:nvGrpSpPr>
          <p:grpSpPr>
            <a:xfrm>
              <a:off x="4470714" y="1125855"/>
              <a:ext cx="3297774" cy="5470208"/>
              <a:chOff x="6096000" y="1045028"/>
              <a:chExt cx="3401568" cy="5972176"/>
            </a:xfrm>
          </p:grpSpPr>
          <p:sp>
            <p:nvSpPr>
              <p:cNvPr id="128" name="사각형: 둥근 모서리 127">
                <a:extLst>
                  <a:ext uri="{FF2B5EF4-FFF2-40B4-BE49-F238E27FC236}">
                    <a16:creationId xmlns:a16="http://schemas.microsoft.com/office/drawing/2014/main" id="{6840462D-368B-A450-1246-49F6B65AA1F9}"/>
                  </a:ext>
                </a:extLst>
              </p:cNvPr>
              <p:cNvSpPr/>
              <p:nvPr/>
            </p:nvSpPr>
            <p:spPr>
              <a:xfrm>
                <a:off x="6258561" y="1201924"/>
                <a:ext cx="3077152" cy="626876"/>
              </a:xfrm>
              <a:prstGeom prst="roundRect">
                <a:avLst>
                  <a:gd name="adj" fmla="val 4097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21D4261E-E8E5-DC31-57A0-38B3C7870B3E}"/>
                  </a:ext>
                </a:extLst>
              </p:cNvPr>
              <p:cNvGrpSpPr/>
              <p:nvPr/>
            </p:nvGrpSpPr>
            <p:grpSpPr>
              <a:xfrm>
                <a:off x="6096000" y="1045028"/>
                <a:ext cx="3401568" cy="5972176"/>
                <a:chOff x="1166824" y="442912"/>
                <a:chExt cx="3401570" cy="5972179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9EF7FD80-6107-2E3A-3E3C-076ADF7906E3}"/>
                    </a:ext>
                  </a:extLst>
                </p:cNvPr>
                <p:cNvGrpSpPr/>
                <p:nvPr/>
              </p:nvGrpSpPr>
              <p:grpSpPr>
                <a:xfrm>
                  <a:off x="1391971" y="599808"/>
                  <a:ext cx="2984087" cy="5679696"/>
                  <a:chOff x="1391971" y="599808"/>
                  <a:chExt cx="2984085" cy="5679693"/>
                </a:xfrm>
              </p:grpSpPr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id="{59D618A0-5075-4361-28B8-E1A7A9AE117F}"/>
                      </a:ext>
                    </a:extLst>
                  </p:cNvPr>
                  <p:cNvGrpSpPr/>
                  <p:nvPr/>
                </p:nvGrpSpPr>
                <p:grpSpPr>
                  <a:xfrm>
                    <a:off x="1579246" y="599808"/>
                    <a:ext cx="2673697" cy="309808"/>
                    <a:chOff x="1579246" y="599808"/>
                    <a:chExt cx="2673697" cy="309808"/>
                  </a:xfrm>
                </p:grpSpPr>
                <p:pic>
                  <p:nvPicPr>
                    <p:cNvPr id="135" name="그림 134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D30BD79-445F-741A-202C-6B1E175D9F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529" t="1595" r="76091" b="95462"/>
                    <a:stretch/>
                  </p:blipFill>
                  <p:spPr>
                    <a:xfrm>
                      <a:off x="1579246" y="694836"/>
                      <a:ext cx="576628" cy="17518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6" name="그림 135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42B57C2-852D-E83E-E244-1DF972A8E8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0055" t="556" r="5033" b="94796"/>
                    <a:stretch/>
                  </p:blipFill>
                  <p:spPr>
                    <a:xfrm>
                      <a:off x="3485695" y="599808"/>
                      <a:ext cx="767248" cy="30980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4" name="그림 133">
                    <a:extLst>
                      <a:ext uri="{FF2B5EF4-FFF2-40B4-BE49-F238E27FC236}">
                        <a16:creationId xmlns:a16="http://schemas.microsoft.com/office/drawing/2014/main" id="{89BE3551-682D-2453-2C35-5508E925FB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096" t="17858" r="16096" b="20000"/>
                  <a:stretch/>
                </p:blipFill>
                <p:spPr>
                  <a:xfrm>
                    <a:off x="1391971" y="830424"/>
                    <a:ext cx="2984085" cy="54490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1" name="그림 130" descr="텍스트, 전자기기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EB95EA5E-68AE-0248-7587-B114C7285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6824" y="442912"/>
                  <a:ext cx="3401570" cy="5972179"/>
                </a:xfrm>
                <a:prstGeom prst="rect">
                  <a:avLst/>
                </a:prstGeom>
              </p:spPr>
            </p:pic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5B228B76-99B7-381F-5556-281113C64C64}"/>
                    </a:ext>
                  </a:extLst>
                </p:cNvPr>
                <p:cNvSpPr/>
                <p:nvPr/>
              </p:nvSpPr>
              <p:spPr>
                <a:xfrm>
                  <a:off x="2286001" y="2698782"/>
                  <a:ext cx="1087120" cy="33287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0DEA6D3-CB95-442F-AD4C-50D03677B703}"/>
                </a:ext>
              </a:extLst>
            </p:cNvPr>
            <p:cNvGrpSpPr/>
            <p:nvPr/>
          </p:nvGrpSpPr>
          <p:grpSpPr>
            <a:xfrm>
              <a:off x="5452663" y="1760402"/>
              <a:ext cx="1333876" cy="218858"/>
              <a:chOff x="1580678" y="1945214"/>
              <a:chExt cx="2194696" cy="501641"/>
            </a:xfrm>
          </p:grpSpPr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97F6C303-EDFF-E43B-3738-A7B00A23D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550" y="1945214"/>
                <a:ext cx="967824" cy="483661"/>
              </a:xfrm>
              <a:prstGeom prst="rect">
                <a:avLst/>
              </a:prstGeom>
            </p:spPr>
          </p:pic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07D8DDE3-D485-025E-6E5E-7177620871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" t="7000" r="78133" b="90555"/>
              <a:stretch/>
            </p:blipFill>
            <p:spPr>
              <a:xfrm>
                <a:off x="1580678" y="1956758"/>
                <a:ext cx="1163627" cy="490097"/>
              </a:xfrm>
              <a:prstGeom prst="rect">
                <a:avLst/>
              </a:prstGeom>
            </p:spPr>
          </p:pic>
        </p:grp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D7A4FF55-649F-3E2F-49C8-100419AF28CA}"/>
                </a:ext>
              </a:extLst>
            </p:cNvPr>
            <p:cNvSpPr/>
            <p:nvPr/>
          </p:nvSpPr>
          <p:spPr>
            <a:xfrm>
              <a:off x="4809350" y="2211598"/>
              <a:ext cx="2620502" cy="3974661"/>
            </a:xfrm>
            <a:prstGeom prst="roundRect">
              <a:avLst>
                <a:gd name="adj" fmla="val 4150"/>
              </a:avLst>
            </a:prstGeom>
            <a:solidFill>
              <a:srgbClr val="0286C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1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endParaRPr lang="en-US" altLang="ko-KR" sz="10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endPara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  <a:p>
              <a:endPara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610C3D5-9344-02A9-5070-4CAD83C063FC}"/>
                </a:ext>
              </a:extLst>
            </p:cNvPr>
            <p:cNvSpPr txBox="1"/>
            <p:nvPr/>
          </p:nvSpPr>
          <p:spPr>
            <a:xfrm>
              <a:off x="4996875" y="2309495"/>
              <a:ext cx="2245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우리회사의 </a:t>
              </a:r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 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등급 변동 추세</a:t>
              </a:r>
              <a:endPara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CF80712C-B065-44BE-1DC1-277CF370E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398" y="1733506"/>
              <a:ext cx="312447" cy="297206"/>
            </a:xfrm>
            <a:prstGeom prst="rect">
              <a:avLst/>
            </a:prstGeom>
          </p:spPr>
        </p:pic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FF485D64-4662-2008-45C0-D6C78D37D37E}"/>
                </a:ext>
              </a:extLst>
            </p:cNvPr>
            <p:cNvSpPr/>
            <p:nvPr/>
          </p:nvSpPr>
          <p:spPr>
            <a:xfrm>
              <a:off x="5422635" y="4283701"/>
              <a:ext cx="381000" cy="2955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088F279E-DBB0-FC48-21CF-1521AD5006C5}"/>
                </a:ext>
              </a:extLst>
            </p:cNvPr>
            <p:cNvSpPr/>
            <p:nvPr/>
          </p:nvSpPr>
          <p:spPr>
            <a:xfrm>
              <a:off x="6782660" y="4283701"/>
              <a:ext cx="381000" cy="29552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9C4E2441-E4DD-8F87-81C0-11A30C2E7067}"/>
                </a:ext>
              </a:extLst>
            </p:cNvPr>
            <p:cNvSpPr/>
            <p:nvPr/>
          </p:nvSpPr>
          <p:spPr>
            <a:xfrm>
              <a:off x="6105993" y="4287769"/>
              <a:ext cx="381000" cy="29552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640C7D7-5AC0-7DA5-0B8A-9DC44083689B}"/>
                </a:ext>
              </a:extLst>
            </p:cNvPr>
            <p:cNvSpPr txBox="1"/>
            <p:nvPr/>
          </p:nvSpPr>
          <p:spPr>
            <a:xfrm>
              <a:off x="5351940" y="4072695"/>
              <a:ext cx="1878268" cy="25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2020           2021        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2022</a:t>
              </a:r>
              <a:endPara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1C0B46D1-8282-6F7A-E79C-C52CFDAA3EF9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4070662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A9AC28B8-34E1-3294-6781-370951F61C1A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4630732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BBF71D-CEED-4C8B-9E03-AC749470CD45}"/>
                </a:ext>
              </a:extLst>
            </p:cNvPr>
            <p:cNvSpPr txBox="1"/>
            <p:nvPr/>
          </p:nvSpPr>
          <p:spPr>
            <a:xfrm>
              <a:off x="4840072" y="4185285"/>
              <a:ext cx="301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A7572C64-0CE7-E760-6538-2D12A1FBB503}"/>
                </a:ext>
              </a:extLst>
            </p:cNvPr>
            <p:cNvSpPr/>
            <p:nvPr/>
          </p:nvSpPr>
          <p:spPr>
            <a:xfrm>
              <a:off x="5402315" y="4970708"/>
              <a:ext cx="381000" cy="29552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F40E1B29-AB6C-9964-14FE-CB8C4CB9A017}"/>
                </a:ext>
              </a:extLst>
            </p:cNvPr>
            <p:cNvSpPr/>
            <p:nvPr/>
          </p:nvSpPr>
          <p:spPr>
            <a:xfrm>
              <a:off x="6085673" y="4970708"/>
              <a:ext cx="381000" cy="2955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C8A93CA6-0FC8-049D-D37B-E69E1BF9ECF2}"/>
                </a:ext>
              </a:extLst>
            </p:cNvPr>
            <p:cNvSpPr/>
            <p:nvPr/>
          </p:nvSpPr>
          <p:spPr>
            <a:xfrm>
              <a:off x="6764402" y="4974776"/>
              <a:ext cx="381000" cy="29552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802D808-B124-C8C6-88A0-7AF340F739BD}"/>
                </a:ext>
              </a:extLst>
            </p:cNvPr>
            <p:cNvSpPr txBox="1"/>
            <p:nvPr/>
          </p:nvSpPr>
          <p:spPr>
            <a:xfrm>
              <a:off x="5331620" y="4759702"/>
              <a:ext cx="1878268" cy="25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2020           2021        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2022</a:t>
              </a:r>
              <a:endPara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6DB97231-045F-9B5C-C638-E68396C1C1C1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4761479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58B1EC10-B2F5-7921-FAF7-D522FD3D008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5313929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0B9307E-EB30-F81C-E4A2-1535AD85E75E}"/>
                </a:ext>
              </a:extLst>
            </p:cNvPr>
            <p:cNvSpPr txBox="1"/>
            <p:nvPr/>
          </p:nvSpPr>
          <p:spPr>
            <a:xfrm>
              <a:off x="4840072" y="4878074"/>
              <a:ext cx="301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593BBC83-566E-2B41-410B-912F02B25127}"/>
                </a:ext>
              </a:extLst>
            </p:cNvPr>
            <p:cNvSpPr/>
            <p:nvPr/>
          </p:nvSpPr>
          <p:spPr>
            <a:xfrm>
              <a:off x="5422635" y="5684386"/>
              <a:ext cx="381000" cy="29552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791263C2-B2D8-E787-D6E2-E6B68D8E30B4}"/>
                </a:ext>
              </a:extLst>
            </p:cNvPr>
            <p:cNvSpPr/>
            <p:nvPr/>
          </p:nvSpPr>
          <p:spPr>
            <a:xfrm>
              <a:off x="6105993" y="5688454"/>
              <a:ext cx="381000" cy="29552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9354C536-143B-7B1F-80AD-F69B55A5382C}"/>
                </a:ext>
              </a:extLst>
            </p:cNvPr>
            <p:cNvSpPr/>
            <p:nvPr/>
          </p:nvSpPr>
          <p:spPr>
            <a:xfrm>
              <a:off x="6789350" y="5684386"/>
              <a:ext cx="381000" cy="2955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DF214F7-1F0D-3696-6A4A-E194354EFEBC}"/>
                </a:ext>
              </a:extLst>
            </p:cNvPr>
            <p:cNvSpPr txBox="1"/>
            <p:nvPr/>
          </p:nvSpPr>
          <p:spPr>
            <a:xfrm>
              <a:off x="5351940" y="5473380"/>
              <a:ext cx="1878268" cy="25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2020           2021        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2022</a:t>
              </a:r>
              <a:endPara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DD9F86E5-6AEE-5B92-7FCF-09CF81FD364E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5463727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3434291-210D-735E-5CE0-0E97FDF41F5E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6039037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D574FDC-D80A-7C02-4719-31C227A3B2E4}"/>
                </a:ext>
              </a:extLst>
            </p:cNvPr>
            <p:cNvSpPr txBox="1"/>
            <p:nvPr/>
          </p:nvSpPr>
          <p:spPr>
            <a:xfrm>
              <a:off x="4840072" y="5611075"/>
              <a:ext cx="301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4847CDB4-7494-C06A-4DFE-EF9A70998987}"/>
                </a:ext>
              </a:extLst>
            </p:cNvPr>
            <p:cNvSpPr/>
            <p:nvPr/>
          </p:nvSpPr>
          <p:spPr>
            <a:xfrm>
              <a:off x="4917555" y="2719348"/>
              <a:ext cx="2404092" cy="1099420"/>
            </a:xfrm>
            <a:prstGeom prst="roundRect">
              <a:avLst>
                <a:gd name="adj" fmla="val 10139"/>
              </a:avLst>
            </a:prstGeom>
            <a:solidFill>
              <a:srgbClr val="EEF4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9ED8732F-5D81-C80B-14B1-A960BC778FEC}"/>
                </a:ext>
              </a:extLst>
            </p:cNvPr>
            <p:cNvSpPr/>
            <p:nvPr/>
          </p:nvSpPr>
          <p:spPr>
            <a:xfrm>
              <a:off x="5291277" y="3373174"/>
              <a:ext cx="381000" cy="2955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endPara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352F4434-B393-A64F-CB21-BF576A5ABD30}"/>
                </a:ext>
              </a:extLst>
            </p:cNvPr>
            <p:cNvSpPr/>
            <p:nvPr/>
          </p:nvSpPr>
          <p:spPr>
            <a:xfrm>
              <a:off x="6651302" y="3373174"/>
              <a:ext cx="381000" cy="29552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endPara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27C4CEF-8692-C658-6533-EC4957C863F1}"/>
                </a:ext>
              </a:extLst>
            </p:cNvPr>
            <p:cNvSpPr/>
            <p:nvPr/>
          </p:nvSpPr>
          <p:spPr>
            <a:xfrm>
              <a:off x="5974635" y="3377242"/>
              <a:ext cx="381000" cy="29552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endPara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187D235-8227-577E-EEFA-C2454A470DE5}"/>
                </a:ext>
              </a:extLst>
            </p:cNvPr>
            <p:cNvSpPr txBox="1"/>
            <p:nvPr/>
          </p:nvSpPr>
          <p:spPr>
            <a:xfrm>
              <a:off x="5226678" y="3162168"/>
              <a:ext cx="1878268" cy="25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2020           2021        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2022</a:t>
              </a:r>
              <a:endPara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3A1EA826-9C75-17BB-AAE6-6F685F3DB1CE}"/>
                </a:ext>
              </a:extLst>
            </p:cNvPr>
            <p:cNvCxnSpPr>
              <a:cxnSpLocks/>
            </p:cNvCxnSpPr>
            <p:nvPr/>
          </p:nvCxnSpPr>
          <p:spPr>
            <a:xfrm>
              <a:off x="5050357" y="3160135"/>
              <a:ext cx="21399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650E7F78-C26C-512A-1CEC-1F84A5D67165}"/>
                </a:ext>
              </a:extLst>
            </p:cNvPr>
            <p:cNvCxnSpPr>
              <a:cxnSpLocks/>
            </p:cNvCxnSpPr>
            <p:nvPr/>
          </p:nvCxnSpPr>
          <p:spPr>
            <a:xfrm>
              <a:off x="5050357" y="3720205"/>
              <a:ext cx="21399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D5CF4DC-E24E-CFD3-3437-4B0450E6AAB0}"/>
                </a:ext>
              </a:extLst>
            </p:cNvPr>
            <p:cNvSpPr txBox="1"/>
            <p:nvPr/>
          </p:nvSpPr>
          <p:spPr>
            <a:xfrm>
              <a:off x="5554233" y="2818126"/>
              <a:ext cx="11321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종합등급</a:t>
              </a:r>
            </a:p>
          </p:txBody>
        </p:sp>
      </p:grpSp>
      <p:grpSp>
        <p:nvGrpSpPr>
          <p:cNvPr id="146" name="Google Shape;465;p29">
            <a:extLst>
              <a:ext uri="{FF2B5EF4-FFF2-40B4-BE49-F238E27FC236}">
                <a16:creationId xmlns:a16="http://schemas.microsoft.com/office/drawing/2014/main" id="{E905313E-56AB-C5C4-6A92-A59D29C9DF21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47" name="Google Shape;466;p29">
              <a:extLst>
                <a:ext uri="{FF2B5EF4-FFF2-40B4-BE49-F238E27FC236}">
                  <a16:creationId xmlns:a16="http://schemas.microsoft.com/office/drawing/2014/main" id="{EDB65F20-ECCE-812E-F742-AD1FB23063C7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467;p29">
              <a:extLst>
                <a:ext uri="{FF2B5EF4-FFF2-40B4-BE49-F238E27FC236}">
                  <a16:creationId xmlns:a16="http://schemas.microsoft.com/office/drawing/2014/main" id="{ECB5E387-20C3-03FD-D35B-52E96FCA0AC4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468;p29">
              <a:extLst>
                <a:ext uri="{FF2B5EF4-FFF2-40B4-BE49-F238E27FC236}">
                  <a16:creationId xmlns:a16="http://schemas.microsoft.com/office/drawing/2014/main" id="{2C88CF96-9384-60A8-4DDC-EC24BA01C792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469;p29">
              <a:extLst>
                <a:ext uri="{FF2B5EF4-FFF2-40B4-BE49-F238E27FC236}">
                  <a16:creationId xmlns:a16="http://schemas.microsoft.com/office/drawing/2014/main" id="{9FE843C5-D040-489D-2EFB-B2982A4A2D3E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470;p29">
              <a:extLst>
                <a:ext uri="{FF2B5EF4-FFF2-40B4-BE49-F238E27FC236}">
                  <a16:creationId xmlns:a16="http://schemas.microsoft.com/office/drawing/2014/main" id="{9AA7B6D2-21D7-C04C-869B-24C578C55DF7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471;p29">
              <a:extLst>
                <a:ext uri="{FF2B5EF4-FFF2-40B4-BE49-F238E27FC236}">
                  <a16:creationId xmlns:a16="http://schemas.microsoft.com/office/drawing/2014/main" id="{4FF71927-F5AE-A35C-1EAF-22BCE6782D0A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0CE14DD-D884-F12E-05EC-BBAE711096A2}"/>
              </a:ext>
            </a:extLst>
          </p:cNvPr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현황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탭 내 주요 서비스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D318BB4A-1CC2-0F8F-0DF4-80FD33592B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97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E1132495-9AA4-F005-2CC2-2A755CBEF4BB}"/>
              </a:ext>
            </a:extLst>
          </p:cNvPr>
          <p:cNvGrpSpPr/>
          <p:nvPr/>
        </p:nvGrpSpPr>
        <p:grpSpPr>
          <a:xfrm>
            <a:off x="3980290" y="1125855"/>
            <a:ext cx="3297774" cy="5470208"/>
            <a:chOff x="4470714" y="1125855"/>
            <a:chExt cx="3297774" cy="547020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5219E9E-70AB-6D88-9B2E-20C7777429A3}"/>
                </a:ext>
              </a:extLst>
            </p:cNvPr>
            <p:cNvGrpSpPr/>
            <p:nvPr/>
          </p:nvGrpSpPr>
          <p:grpSpPr>
            <a:xfrm>
              <a:off x="4470714" y="1125855"/>
              <a:ext cx="3297774" cy="5470208"/>
              <a:chOff x="6096000" y="1045028"/>
              <a:chExt cx="3401568" cy="5972176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7A068026-CDD8-9B98-EE34-8EC87E158A35}"/>
                  </a:ext>
                </a:extLst>
              </p:cNvPr>
              <p:cNvSpPr/>
              <p:nvPr/>
            </p:nvSpPr>
            <p:spPr>
              <a:xfrm>
                <a:off x="6258561" y="1201924"/>
                <a:ext cx="3077152" cy="626876"/>
              </a:xfrm>
              <a:prstGeom prst="roundRect">
                <a:avLst>
                  <a:gd name="adj" fmla="val 4097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D2E05C66-D83A-3173-B147-DB314E85EBFF}"/>
                  </a:ext>
                </a:extLst>
              </p:cNvPr>
              <p:cNvGrpSpPr/>
              <p:nvPr/>
            </p:nvGrpSpPr>
            <p:grpSpPr>
              <a:xfrm>
                <a:off x="6096000" y="1045028"/>
                <a:ext cx="3401568" cy="5972176"/>
                <a:chOff x="1166824" y="442912"/>
                <a:chExt cx="3401570" cy="5972179"/>
              </a:xfrm>
            </p:grpSpPr>
            <p:grpSp>
              <p:nvGrpSpPr>
                <p:cNvPr id="187" name="그룹 186">
                  <a:extLst>
                    <a:ext uri="{FF2B5EF4-FFF2-40B4-BE49-F238E27FC236}">
                      <a16:creationId xmlns:a16="http://schemas.microsoft.com/office/drawing/2014/main" id="{EC27CE92-F2B1-0243-7CFC-7B0E5955ADDF}"/>
                    </a:ext>
                  </a:extLst>
                </p:cNvPr>
                <p:cNvGrpSpPr/>
                <p:nvPr/>
              </p:nvGrpSpPr>
              <p:grpSpPr>
                <a:xfrm>
                  <a:off x="1391971" y="599808"/>
                  <a:ext cx="2984087" cy="5679696"/>
                  <a:chOff x="1391971" y="599808"/>
                  <a:chExt cx="2984085" cy="5679693"/>
                </a:xfrm>
              </p:grpSpPr>
              <p:grpSp>
                <p:nvGrpSpPr>
                  <p:cNvPr id="190" name="그룹 189">
                    <a:extLst>
                      <a:ext uri="{FF2B5EF4-FFF2-40B4-BE49-F238E27FC236}">
                        <a16:creationId xmlns:a16="http://schemas.microsoft.com/office/drawing/2014/main" id="{96EDC178-370B-6DC2-F88E-138DE8F5DAEE}"/>
                      </a:ext>
                    </a:extLst>
                  </p:cNvPr>
                  <p:cNvGrpSpPr/>
                  <p:nvPr/>
                </p:nvGrpSpPr>
                <p:grpSpPr>
                  <a:xfrm>
                    <a:off x="1579246" y="599808"/>
                    <a:ext cx="2673697" cy="309808"/>
                    <a:chOff x="1579246" y="599808"/>
                    <a:chExt cx="2673697" cy="309808"/>
                  </a:xfrm>
                </p:grpSpPr>
                <p:pic>
                  <p:nvPicPr>
                    <p:cNvPr id="192" name="그림 191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08DCFA0-F43D-94CA-4EBC-1444D03DAE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529" t="1595" r="76091" b="95462"/>
                    <a:stretch/>
                  </p:blipFill>
                  <p:spPr>
                    <a:xfrm>
                      <a:off x="1579246" y="694836"/>
                      <a:ext cx="576628" cy="17518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3" name="그림 192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2C2FC94-F536-F195-9E38-435C61271D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0055" t="556" r="5033" b="94796"/>
                    <a:stretch/>
                  </p:blipFill>
                  <p:spPr>
                    <a:xfrm>
                      <a:off x="3485695" y="599808"/>
                      <a:ext cx="767248" cy="30980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1" name="그림 190">
                    <a:extLst>
                      <a:ext uri="{FF2B5EF4-FFF2-40B4-BE49-F238E27FC236}">
                        <a16:creationId xmlns:a16="http://schemas.microsoft.com/office/drawing/2014/main" id="{294A688C-79EA-C518-6EC0-F1CBAA4299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096" t="17858" r="16096" b="20000"/>
                  <a:stretch/>
                </p:blipFill>
                <p:spPr>
                  <a:xfrm>
                    <a:off x="1391971" y="830424"/>
                    <a:ext cx="2984085" cy="54490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8" name="그림 187" descr="텍스트, 전자기기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0A586CFC-05E7-0CB6-F7C3-9521CBBE4F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6824" y="442912"/>
                  <a:ext cx="3401570" cy="5972179"/>
                </a:xfrm>
                <a:prstGeom prst="rect">
                  <a:avLst/>
                </a:prstGeom>
              </p:spPr>
            </p:pic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D6B794DD-0EBB-BF80-D23B-9CE5516BB2F6}"/>
                    </a:ext>
                  </a:extLst>
                </p:cNvPr>
                <p:cNvSpPr/>
                <p:nvPr/>
              </p:nvSpPr>
              <p:spPr>
                <a:xfrm>
                  <a:off x="2286001" y="2698782"/>
                  <a:ext cx="1087120" cy="33287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</p:grp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2B38372-797C-DFB5-496F-18206D3B62C1}"/>
                </a:ext>
              </a:extLst>
            </p:cNvPr>
            <p:cNvGrpSpPr/>
            <p:nvPr/>
          </p:nvGrpSpPr>
          <p:grpSpPr>
            <a:xfrm>
              <a:off x="5452663" y="1760402"/>
              <a:ext cx="1333876" cy="218858"/>
              <a:chOff x="1580678" y="1945214"/>
              <a:chExt cx="2194696" cy="501641"/>
            </a:xfrm>
          </p:grpSpPr>
          <p:pic>
            <p:nvPicPr>
              <p:cNvPr id="183" name="그림 182">
                <a:extLst>
                  <a:ext uri="{FF2B5EF4-FFF2-40B4-BE49-F238E27FC236}">
                    <a16:creationId xmlns:a16="http://schemas.microsoft.com/office/drawing/2014/main" id="{EA64EE1A-24B7-5E6E-6496-5742EBD0E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550" y="1945214"/>
                <a:ext cx="967824" cy="483661"/>
              </a:xfrm>
              <a:prstGeom prst="rect">
                <a:avLst/>
              </a:prstGeom>
            </p:spPr>
          </p:pic>
          <p:pic>
            <p:nvPicPr>
              <p:cNvPr id="184" name="그림 183">
                <a:extLst>
                  <a:ext uri="{FF2B5EF4-FFF2-40B4-BE49-F238E27FC236}">
                    <a16:creationId xmlns:a16="http://schemas.microsoft.com/office/drawing/2014/main" id="{14C0CF0D-7A7B-A745-DC95-1A3EEB928C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" t="7000" r="78133" b="90555"/>
              <a:stretch/>
            </p:blipFill>
            <p:spPr>
              <a:xfrm>
                <a:off x="1580678" y="1956758"/>
                <a:ext cx="1163627" cy="490097"/>
              </a:xfrm>
              <a:prstGeom prst="rect">
                <a:avLst/>
              </a:prstGeom>
            </p:spPr>
          </p:pic>
        </p:grp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D6E02F84-6FED-07CF-8721-E41F8A567C7A}"/>
                </a:ext>
              </a:extLst>
            </p:cNvPr>
            <p:cNvSpPr/>
            <p:nvPr/>
          </p:nvSpPr>
          <p:spPr>
            <a:xfrm>
              <a:off x="4809350" y="2211598"/>
              <a:ext cx="2620502" cy="3974661"/>
            </a:xfrm>
            <a:prstGeom prst="roundRect">
              <a:avLst>
                <a:gd name="adj" fmla="val 4150"/>
              </a:avLst>
            </a:prstGeom>
            <a:solidFill>
              <a:srgbClr val="0286C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1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endParaRPr lang="en-US" altLang="ko-KR" sz="10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endPara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  <a:p>
              <a:endPara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C0DEBE-0264-F331-FB52-B88AF5CD4E09}"/>
                </a:ext>
              </a:extLst>
            </p:cNvPr>
            <p:cNvSpPr txBox="1"/>
            <p:nvPr/>
          </p:nvSpPr>
          <p:spPr>
            <a:xfrm>
              <a:off x="4996875" y="2309495"/>
              <a:ext cx="2245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우리회사의 </a:t>
              </a:r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 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등급 변동 추세</a:t>
              </a:r>
              <a:endPara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81DE8E29-4F38-1DB7-3EFD-4E0871E80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398" y="1733506"/>
              <a:ext cx="312447" cy="297206"/>
            </a:xfrm>
            <a:prstGeom prst="rect">
              <a:avLst/>
            </a:prstGeom>
          </p:spPr>
        </p:pic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2AF0F0FA-C17A-80FD-E66B-DE6E26C7C7FF}"/>
                </a:ext>
              </a:extLst>
            </p:cNvPr>
            <p:cNvSpPr/>
            <p:nvPr/>
          </p:nvSpPr>
          <p:spPr>
            <a:xfrm>
              <a:off x="5422635" y="4283701"/>
              <a:ext cx="381000" cy="2955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1E0B4E9C-0319-4997-46C3-F14AF8928292}"/>
                </a:ext>
              </a:extLst>
            </p:cNvPr>
            <p:cNvSpPr/>
            <p:nvPr/>
          </p:nvSpPr>
          <p:spPr>
            <a:xfrm>
              <a:off x="6782660" y="4283701"/>
              <a:ext cx="381000" cy="29552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7A7ADEA8-FBC2-BB82-E163-04D15CCF7215}"/>
                </a:ext>
              </a:extLst>
            </p:cNvPr>
            <p:cNvSpPr/>
            <p:nvPr/>
          </p:nvSpPr>
          <p:spPr>
            <a:xfrm>
              <a:off x="6105993" y="4287769"/>
              <a:ext cx="381000" cy="29552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34A5EB8-1952-E9CA-2410-3A8CBD3D652D}"/>
                </a:ext>
              </a:extLst>
            </p:cNvPr>
            <p:cNvSpPr txBox="1"/>
            <p:nvPr/>
          </p:nvSpPr>
          <p:spPr>
            <a:xfrm>
              <a:off x="5351940" y="4072695"/>
              <a:ext cx="18782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2020           2021           2022</a:t>
              </a:r>
              <a:endPara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092758DA-4CE7-4687-78F9-6FF461A6AF0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4070662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9DC9A217-BADC-EBEA-F7B7-0308D7F6CD2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4630732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3BBBAC6-8B86-8568-9AD1-3C7860F2449B}"/>
                </a:ext>
              </a:extLst>
            </p:cNvPr>
            <p:cNvSpPr txBox="1"/>
            <p:nvPr/>
          </p:nvSpPr>
          <p:spPr>
            <a:xfrm>
              <a:off x="4840072" y="4185285"/>
              <a:ext cx="301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79855B99-4955-9CB5-B722-1533BEE40647}"/>
                </a:ext>
              </a:extLst>
            </p:cNvPr>
            <p:cNvSpPr/>
            <p:nvPr/>
          </p:nvSpPr>
          <p:spPr>
            <a:xfrm>
              <a:off x="5402315" y="4970708"/>
              <a:ext cx="381000" cy="29552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2DE22961-4534-3EF4-EBF7-AB1C44C8C2BB}"/>
                </a:ext>
              </a:extLst>
            </p:cNvPr>
            <p:cNvSpPr/>
            <p:nvPr/>
          </p:nvSpPr>
          <p:spPr>
            <a:xfrm>
              <a:off x="6085673" y="4970708"/>
              <a:ext cx="381000" cy="2955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33D7C798-A51B-300A-1105-A8D80819F182}"/>
                </a:ext>
              </a:extLst>
            </p:cNvPr>
            <p:cNvSpPr/>
            <p:nvPr/>
          </p:nvSpPr>
          <p:spPr>
            <a:xfrm>
              <a:off x="6764402" y="4974776"/>
              <a:ext cx="381000" cy="29552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C09984-78B8-C639-EA22-0FF62A80C762}"/>
                </a:ext>
              </a:extLst>
            </p:cNvPr>
            <p:cNvSpPr txBox="1"/>
            <p:nvPr/>
          </p:nvSpPr>
          <p:spPr>
            <a:xfrm>
              <a:off x="5331620" y="4759702"/>
              <a:ext cx="18782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2020           2021           2022</a:t>
              </a:r>
              <a:endPara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A666E4F-E9B0-96AE-5F9C-4BD4FB96309E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4761479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95D4543B-4559-54AC-CAC8-A8E449D3394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5313929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4E6F270-3A35-3C22-E429-EA79822EAB61}"/>
                </a:ext>
              </a:extLst>
            </p:cNvPr>
            <p:cNvSpPr txBox="1"/>
            <p:nvPr/>
          </p:nvSpPr>
          <p:spPr>
            <a:xfrm>
              <a:off x="4840072" y="4878074"/>
              <a:ext cx="301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3C052390-C002-6FE2-4D76-804C59479AF7}"/>
                </a:ext>
              </a:extLst>
            </p:cNvPr>
            <p:cNvSpPr/>
            <p:nvPr/>
          </p:nvSpPr>
          <p:spPr>
            <a:xfrm>
              <a:off x="5422635" y="5684386"/>
              <a:ext cx="381000" cy="29552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EE335F6D-2A15-63A6-BC5B-E4F7A84A5C28}"/>
                </a:ext>
              </a:extLst>
            </p:cNvPr>
            <p:cNvSpPr/>
            <p:nvPr/>
          </p:nvSpPr>
          <p:spPr>
            <a:xfrm>
              <a:off x="6105993" y="5688454"/>
              <a:ext cx="381000" cy="29552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058CE54A-4B9C-B1E9-DE3E-91616DB73970}"/>
                </a:ext>
              </a:extLst>
            </p:cNvPr>
            <p:cNvSpPr/>
            <p:nvPr/>
          </p:nvSpPr>
          <p:spPr>
            <a:xfrm>
              <a:off x="6789350" y="5684386"/>
              <a:ext cx="381000" cy="2955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83602F2-5258-123D-8BA6-FEF488441A0E}"/>
                </a:ext>
              </a:extLst>
            </p:cNvPr>
            <p:cNvSpPr txBox="1"/>
            <p:nvPr/>
          </p:nvSpPr>
          <p:spPr>
            <a:xfrm>
              <a:off x="5351940" y="5473380"/>
              <a:ext cx="18782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2020           2021           2022</a:t>
              </a:r>
              <a:endPara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35C3284-DB54-A10A-9F5B-8AFEBC7A9737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5463727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7760F5CD-418D-400F-182D-A132F4CB0A6E}"/>
                </a:ext>
              </a:extLst>
            </p:cNvPr>
            <p:cNvCxnSpPr>
              <a:cxnSpLocks/>
            </p:cNvCxnSpPr>
            <p:nvPr/>
          </p:nvCxnSpPr>
          <p:spPr>
            <a:xfrm>
              <a:off x="5181715" y="6039037"/>
              <a:ext cx="213993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B8669C1-324F-1253-AFD9-DFBE8E8167B9}"/>
                </a:ext>
              </a:extLst>
            </p:cNvPr>
            <p:cNvSpPr txBox="1"/>
            <p:nvPr/>
          </p:nvSpPr>
          <p:spPr>
            <a:xfrm>
              <a:off x="4840072" y="5611075"/>
              <a:ext cx="301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</a:t>
              </a:r>
              <a:endPara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6EC4418A-3B27-899A-B4BE-38F916641444}"/>
                </a:ext>
              </a:extLst>
            </p:cNvPr>
            <p:cNvSpPr/>
            <p:nvPr/>
          </p:nvSpPr>
          <p:spPr>
            <a:xfrm>
              <a:off x="4917555" y="2719348"/>
              <a:ext cx="2404092" cy="1099420"/>
            </a:xfrm>
            <a:prstGeom prst="roundRect">
              <a:avLst>
                <a:gd name="adj" fmla="val 10139"/>
              </a:avLst>
            </a:prstGeom>
            <a:solidFill>
              <a:srgbClr val="EEF4F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en-US" altLang="ko-KR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65734237-0404-85D6-BEC0-5E867F729843}"/>
                </a:ext>
              </a:extLst>
            </p:cNvPr>
            <p:cNvSpPr/>
            <p:nvPr/>
          </p:nvSpPr>
          <p:spPr>
            <a:xfrm>
              <a:off x="5291277" y="3373174"/>
              <a:ext cx="381000" cy="2955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endPara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F8B44CB4-FA0E-273D-C83A-02D91C977254}"/>
                </a:ext>
              </a:extLst>
            </p:cNvPr>
            <p:cNvSpPr/>
            <p:nvPr/>
          </p:nvSpPr>
          <p:spPr>
            <a:xfrm>
              <a:off x="6651302" y="3373174"/>
              <a:ext cx="381000" cy="29552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endPara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4840EE29-BCA1-348B-2A27-BC7CB8599041}"/>
                </a:ext>
              </a:extLst>
            </p:cNvPr>
            <p:cNvSpPr/>
            <p:nvPr/>
          </p:nvSpPr>
          <p:spPr>
            <a:xfrm>
              <a:off x="5974635" y="3377242"/>
              <a:ext cx="381000" cy="29552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endPara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F68CD9D-16F4-414D-8CFC-546548A36BAA}"/>
                </a:ext>
              </a:extLst>
            </p:cNvPr>
            <p:cNvSpPr txBox="1"/>
            <p:nvPr/>
          </p:nvSpPr>
          <p:spPr>
            <a:xfrm>
              <a:off x="5226678" y="3162168"/>
              <a:ext cx="18782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2020           2021           2022</a:t>
              </a:r>
              <a:endPara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A480A59-89A8-4E15-967C-F13F8FDE2E3E}"/>
                </a:ext>
              </a:extLst>
            </p:cNvPr>
            <p:cNvCxnSpPr>
              <a:cxnSpLocks/>
            </p:cNvCxnSpPr>
            <p:nvPr/>
          </p:nvCxnSpPr>
          <p:spPr>
            <a:xfrm>
              <a:off x="5050357" y="3160135"/>
              <a:ext cx="21399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7D396F4E-B1D0-2545-B45E-6D75419BEC6E}"/>
                </a:ext>
              </a:extLst>
            </p:cNvPr>
            <p:cNvCxnSpPr>
              <a:cxnSpLocks/>
            </p:cNvCxnSpPr>
            <p:nvPr/>
          </p:nvCxnSpPr>
          <p:spPr>
            <a:xfrm>
              <a:off x="5050357" y="3720205"/>
              <a:ext cx="21399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AC9ED5F-1B4B-A247-6C98-B6BA0C821D45}"/>
                </a:ext>
              </a:extLst>
            </p:cNvPr>
            <p:cNvSpPr txBox="1"/>
            <p:nvPr/>
          </p:nvSpPr>
          <p:spPr>
            <a:xfrm>
              <a:off x="5554233" y="2818126"/>
              <a:ext cx="11321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종합등급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63BDAE-58A0-08E8-01DF-E488EC9EF968}"/>
              </a:ext>
            </a:extLst>
          </p:cNvPr>
          <p:cNvGrpSpPr/>
          <p:nvPr/>
        </p:nvGrpSpPr>
        <p:grpSpPr>
          <a:xfrm>
            <a:off x="437029" y="1125855"/>
            <a:ext cx="3597007" cy="5470208"/>
            <a:chOff x="437029" y="1125855"/>
            <a:chExt cx="3597007" cy="547020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632142D-173B-807B-BF28-38A3039B538B}"/>
                </a:ext>
              </a:extLst>
            </p:cNvPr>
            <p:cNvGrpSpPr/>
            <p:nvPr/>
          </p:nvGrpSpPr>
          <p:grpSpPr>
            <a:xfrm>
              <a:off x="437029" y="1125855"/>
              <a:ext cx="3297774" cy="5470208"/>
              <a:chOff x="437029" y="1125855"/>
              <a:chExt cx="3297774" cy="5470208"/>
            </a:xfrm>
          </p:grpSpPr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FAAB630E-4A01-8791-E1AF-1A51C3D97E3B}"/>
                  </a:ext>
                </a:extLst>
              </p:cNvPr>
              <p:cNvGrpSpPr/>
              <p:nvPr/>
            </p:nvGrpSpPr>
            <p:grpSpPr>
              <a:xfrm>
                <a:off x="437029" y="1125855"/>
                <a:ext cx="3297774" cy="5470208"/>
                <a:chOff x="455679" y="1268095"/>
                <a:chExt cx="3297774" cy="5470208"/>
              </a:xfrm>
            </p:grpSpPr>
            <p:grpSp>
              <p:nvGrpSpPr>
                <p:cNvPr id="195" name="그룹 194">
                  <a:extLst>
                    <a:ext uri="{FF2B5EF4-FFF2-40B4-BE49-F238E27FC236}">
                      <a16:creationId xmlns:a16="http://schemas.microsoft.com/office/drawing/2014/main" id="{4CE7BAA8-53F5-5327-BE6D-7BADC057049B}"/>
                    </a:ext>
                  </a:extLst>
                </p:cNvPr>
                <p:cNvGrpSpPr/>
                <p:nvPr/>
              </p:nvGrpSpPr>
              <p:grpSpPr>
                <a:xfrm>
                  <a:off x="455679" y="1268095"/>
                  <a:ext cx="3297774" cy="5470208"/>
                  <a:chOff x="6096000" y="1045028"/>
                  <a:chExt cx="3401568" cy="5972176"/>
                </a:xfrm>
              </p:grpSpPr>
              <p:sp>
                <p:nvSpPr>
                  <p:cNvPr id="213" name="사각형: 둥근 모서리 212">
                    <a:extLst>
                      <a:ext uri="{FF2B5EF4-FFF2-40B4-BE49-F238E27FC236}">
                        <a16:creationId xmlns:a16="http://schemas.microsoft.com/office/drawing/2014/main" id="{1E44E705-1E7F-A290-2C7F-B8B8D1E40D5A}"/>
                      </a:ext>
                    </a:extLst>
                  </p:cNvPr>
                  <p:cNvSpPr/>
                  <p:nvPr/>
                </p:nvSpPr>
                <p:spPr>
                  <a:xfrm>
                    <a:off x="6258561" y="1201924"/>
                    <a:ext cx="3077152" cy="626876"/>
                  </a:xfrm>
                  <a:prstGeom prst="roundRect">
                    <a:avLst>
                      <a:gd name="adj" fmla="val 40978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grpSp>
                <p:nvGrpSpPr>
                  <p:cNvPr id="214" name="그룹 213">
                    <a:extLst>
                      <a:ext uri="{FF2B5EF4-FFF2-40B4-BE49-F238E27FC236}">
                        <a16:creationId xmlns:a16="http://schemas.microsoft.com/office/drawing/2014/main" id="{C999D929-81E4-32A3-F263-B8C0B9E351E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1045028"/>
                    <a:ext cx="3401568" cy="5972176"/>
                    <a:chOff x="1166824" y="442912"/>
                    <a:chExt cx="3401570" cy="5972179"/>
                  </a:xfrm>
                </p:grpSpPr>
                <p:grpSp>
                  <p:nvGrpSpPr>
                    <p:cNvPr id="215" name="그룹 214">
                      <a:extLst>
                        <a:ext uri="{FF2B5EF4-FFF2-40B4-BE49-F238E27FC236}">
                          <a16:creationId xmlns:a16="http://schemas.microsoft.com/office/drawing/2014/main" id="{A24338D7-A532-8835-8E85-F3E1855EFC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91971" y="599808"/>
                      <a:ext cx="2984087" cy="5679696"/>
                      <a:chOff x="1391971" y="599808"/>
                      <a:chExt cx="2984085" cy="5679693"/>
                    </a:xfrm>
                  </p:grpSpPr>
                  <p:grpSp>
                    <p:nvGrpSpPr>
                      <p:cNvPr id="218" name="그룹 217">
                        <a:extLst>
                          <a:ext uri="{FF2B5EF4-FFF2-40B4-BE49-F238E27FC236}">
                            <a16:creationId xmlns:a16="http://schemas.microsoft.com/office/drawing/2014/main" id="{7975EE5F-8353-B670-1C68-B0E73C42F0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79246" y="599808"/>
                        <a:ext cx="2673697" cy="309808"/>
                        <a:chOff x="1579246" y="599808"/>
                        <a:chExt cx="2673697" cy="309808"/>
                      </a:xfrm>
                    </p:grpSpPr>
                    <p:pic>
                      <p:nvPicPr>
                        <p:cNvPr id="220" name="그림 219" descr="텍스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A7D500F-C6E1-B8DE-9D9B-E3C61EA5D31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529" t="1595" r="76091" b="95462"/>
                        <a:stretch/>
                      </p:blipFill>
                      <p:spPr>
                        <a:xfrm>
                          <a:off x="1579246" y="694836"/>
                          <a:ext cx="576628" cy="17518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21" name="그림 220" descr="텍스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0B8E103-D75E-36D8-FCB5-2B482B09C1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70055" t="556" r="5033" b="94796"/>
                        <a:stretch/>
                      </p:blipFill>
                      <p:spPr>
                        <a:xfrm>
                          <a:off x="3485695" y="599808"/>
                          <a:ext cx="767248" cy="309808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19" name="그림 218">
                        <a:extLst>
                          <a:ext uri="{FF2B5EF4-FFF2-40B4-BE49-F238E27FC236}">
                            <a16:creationId xmlns:a16="http://schemas.microsoft.com/office/drawing/2014/main" id="{AC4A0570-6D77-1E05-65F2-AEB9F62AFDE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096" t="17858" r="16096" b="20000"/>
                      <a:stretch/>
                    </p:blipFill>
                    <p:spPr>
                      <a:xfrm>
                        <a:off x="1391971" y="830424"/>
                        <a:ext cx="2984085" cy="5449077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16" name="그림 215" descr="텍스트, 전자기기, 스크린샷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C9F9A1E-D9B5-493D-A73B-4463771642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6824" y="442912"/>
                      <a:ext cx="3401570" cy="597217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7" name="직사각형 216">
                      <a:extLst>
                        <a:ext uri="{FF2B5EF4-FFF2-40B4-BE49-F238E27FC236}">
                          <a16:creationId xmlns:a16="http://schemas.microsoft.com/office/drawing/2014/main" id="{68821FB4-9526-4A5E-0B27-E372476322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6001" y="2698782"/>
                      <a:ext cx="1087120" cy="3328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/>
                    </a:p>
                  </p:txBody>
                </p:sp>
              </p:grpSp>
            </p:grpSp>
            <p:grpSp>
              <p:nvGrpSpPr>
                <p:cNvPr id="196" name="그룹 195">
                  <a:extLst>
                    <a:ext uri="{FF2B5EF4-FFF2-40B4-BE49-F238E27FC236}">
                      <a16:creationId xmlns:a16="http://schemas.microsoft.com/office/drawing/2014/main" id="{365A79D6-4318-C46D-7E81-71627E1A595B}"/>
                    </a:ext>
                  </a:extLst>
                </p:cNvPr>
                <p:cNvGrpSpPr/>
                <p:nvPr/>
              </p:nvGrpSpPr>
              <p:grpSpPr>
                <a:xfrm>
                  <a:off x="1437628" y="1902642"/>
                  <a:ext cx="1333876" cy="218858"/>
                  <a:chOff x="1580678" y="1945214"/>
                  <a:chExt cx="2194696" cy="501641"/>
                </a:xfrm>
              </p:grpSpPr>
              <p:pic>
                <p:nvPicPr>
                  <p:cNvPr id="211" name="그림 210">
                    <a:extLst>
                      <a:ext uri="{FF2B5EF4-FFF2-40B4-BE49-F238E27FC236}">
                        <a16:creationId xmlns:a16="http://schemas.microsoft.com/office/drawing/2014/main" id="{8157CBAD-C490-BE93-FF94-86B9D027B0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07550" y="1945214"/>
                    <a:ext cx="967824" cy="483661"/>
                  </a:xfrm>
                  <a:prstGeom prst="rect">
                    <a:avLst/>
                  </a:prstGeom>
                </p:spPr>
              </p:pic>
              <p:pic>
                <p:nvPicPr>
                  <p:cNvPr id="212" name="그림 211">
                    <a:extLst>
                      <a:ext uri="{FF2B5EF4-FFF2-40B4-BE49-F238E27FC236}">
                        <a16:creationId xmlns:a16="http://schemas.microsoft.com/office/drawing/2014/main" id="{278B26F7-D7F4-CB99-6DA2-5C4177051E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52" t="7000" r="78133" b="90555"/>
                  <a:stretch/>
                </p:blipFill>
                <p:spPr>
                  <a:xfrm>
                    <a:off x="1580678" y="1956758"/>
                    <a:ext cx="1163627" cy="49009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7" name="Picture 3">
                  <a:extLst>
                    <a:ext uri="{FF2B5EF4-FFF2-40B4-BE49-F238E27FC236}">
                      <a16:creationId xmlns:a16="http://schemas.microsoft.com/office/drawing/2014/main" id="{E3A0BAD3-8013-9F89-BDA1-7A9CE0F786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45" t="14151" r="17055" b="78232"/>
                <a:stretch/>
              </p:blipFill>
              <p:spPr bwMode="auto">
                <a:xfrm>
                  <a:off x="1134492" y="2304416"/>
                  <a:ext cx="1940148" cy="4240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8" name="Picture 3">
                  <a:extLst>
                    <a:ext uri="{FF2B5EF4-FFF2-40B4-BE49-F238E27FC236}">
                      <a16:creationId xmlns:a16="http://schemas.microsoft.com/office/drawing/2014/main" id="{15853099-FF30-E0F1-2B50-E25C1A95D6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55" t="23592" r="31659" b="49718"/>
                <a:stretch/>
              </p:blipFill>
              <p:spPr bwMode="auto">
                <a:xfrm>
                  <a:off x="944928" y="2776969"/>
                  <a:ext cx="1731565" cy="13885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99" name="사각형: 둥근 모서리 198">
                  <a:extLst>
                    <a:ext uri="{FF2B5EF4-FFF2-40B4-BE49-F238E27FC236}">
                      <a16:creationId xmlns:a16="http://schemas.microsoft.com/office/drawing/2014/main" id="{86F971C7-46C7-4424-7A23-192A7EFAE649}"/>
                    </a:ext>
                  </a:extLst>
                </p:cNvPr>
                <p:cNvSpPr/>
                <p:nvPr/>
              </p:nvSpPr>
              <p:spPr>
                <a:xfrm>
                  <a:off x="794315" y="4304122"/>
                  <a:ext cx="2620502" cy="2024378"/>
                </a:xfrm>
                <a:prstGeom prst="roundRect">
                  <a:avLst>
                    <a:gd name="adj" fmla="val 4150"/>
                  </a:avLst>
                </a:prstGeom>
                <a:solidFill>
                  <a:srgbClr val="0286CC"/>
                </a:solidFill>
                <a:ln>
                  <a:noFill/>
                </a:ln>
                <a:effectLst>
                  <a:outerShdw blurRad="203200" dist="254000" dir="2700000" sx="91000" sy="91000" algn="tl" rotWithShape="0">
                    <a:schemeClr val="accent1">
                      <a:lumMod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현재 우리회사의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ESG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등급은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?</a:t>
                  </a:r>
                </a:p>
                <a:p>
                  <a:endParaRPr lang="en-US" altLang="ko-KR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  <a:p>
                  <a:r>
                    <a:rPr lang="en-US" altLang="ko-KR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E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 </a:t>
                  </a:r>
                </a:p>
                <a:p>
                  <a:endParaRPr lang="en-US" altLang="ko-KR" sz="105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S </a:t>
                  </a:r>
                </a:p>
                <a:p>
                  <a:endParaRPr lang="en-US" altLang="ko-KR" sz="105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G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 </a:t>
                  </a:r>
                  <a:endPara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E03427F5-843C-7FD0-7F10-122875F35FBA}"/>
                    </a:ext>
                  </a:extLst>
                </p:cNvPr>
                <p:cNvGrpSpPr/>
                <p:nvPr/>
              </p:nvGrpSpPr>
              <p:grpSpPr>
                <a:xfrm>
                  <a:off x="1264253" y="4975607"/>
                  <a:ext cx="1330399" cy="183768"/>
                  <a:chOff x="1290320" y="4684044"/>
                  <a:chExt cx="1330399" cy="206823"/>
                </a:xfrm>
              </p:grpSpPr>
              <p:sp>
                <p:nvSpPr>
                  <p:cNvPr id="209" name="직사각형 208">
                    <a:extLst>
                      <a:ext uri="{FF2B5EF4-FFF2-40B4-BE49-F238E27FC236}">
                        <a16:creationId xmlns:a16="http://schemas.microsoft.com/office/drawing/2014/main" id="{152A8086-7791-74F1-FD2D-AA59FD82E24E}"/>
                      </a:ext>
                    </a:extLst>
                  </p:cNvPr>
                  <p:cNvSpPr/>
                  <p:nvPr/>
                </p:nvSpPr>
                <p:spPr>
                  <a:xfrm>
                    <a:off x="1290320" y="4684044"/>
                    <a:ext cx="1330399" cy="10263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" name="직사각형 209">
                    <a:extLst>
                      <a:ext uri="{FF2B5EF4-FFF2-40B4-BE49-F238E27FC236}">
                        <a16:creationId xmlns:a16="http://schemas.microsoft.com/office/drawing/2014/main" id="{A9776120-003B-EA93-BCCA-00A8C624B868}"/>
                      </a:ext>
                    </a:extLst>
                  </p:cNvPr>
                  <p:cNvSpPr/>
                  <p:nvPr/>
                </p:nvSpPr>
                <p:spPr>
                  <a:xfrm>
                    <a:off x="1290321" y="4788234"/>
                    <a:ext cx="880596" cy="102633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621E8EE6-F41C-1936-0273-5576DE9257F2}"/>
                    </a:ext>
                  </a:extLst>
                </p:cNvPr>
                <p:cNvSpPr/>
                <p:nvPr/>
              </p:nvSpPr>
              <p:spPr>
                <a:xfrm>
                  <a:off x="1264253" y="5412487"/>
                  <a:ext cx="1075113" cy="9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AFC38C11-CFC9-8FAD-54D8-D204EF9069BD}"/>
                    </a:ext>
                  </a:extLst>
                </p:cNvPr>
                <p:cNvSpPr/>
                <p:nvPr/>
              </p:nvSpPr>
              <p:spPr>
                <a:xfrm>
                  <a:off x="1264254" y="5505063"/>
                  <a:ext cx="276451" cy="9119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8AF3F858-D2D8-5AAA-704C-EA5B6F64FCB7}"/>
                    </a:ext>
                  </a:extLst>
                </p:cNvPr>
                <p:cNvSpPr/>
                <p:nvPr/>
              </p:nvSpPr>
              <p:spPr>
                <a:xfrm>
                  <a:off x="1264254" y="5832658"/>
                  <a:ext cx="763269" cy="9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B54431D9-8758-0FFF-E4D8-66A8B49CDE02}"/>
                    </a:ext>
                  </a:extLst>
                </p:cNvPr>
                <p:cNvSpPr/>
                <p:nvPr/>
              </p:nvSpPr>
              <p:spPr>
                <a:xfrm>
                  <a:off x="1264254" y="5925234"/>
                  <a:ext cx="683259" cy="9119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사각형: 둥근 모서리 204">
                  <a:extLst>
                    <a:ext uri="{FF2B5EF4-FFF2-40B4-BE49-F238E27FC236}">
                      <a16:creationId xmlns:a16="http://schemas.microsoft.com/office/drawing/2014/main" id="{EF5E7567-36B6-4029-6E7D-80BBD1124BB7}"/>
                    </a:ext>
                  </a:extLst>
                </p:cNvPr>
                <p:cNvSpPr/>
                <p:nvPr/>
              </p:nvSpPr>
              <p:spPr>
                <a:xfrm>
                  <a:off x="2864453" y="4938015"/>
                  <a:ext cx="381000" cy="295528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1600" b="1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A</a:t>
                  </a:r>
                  <a:endParaRPr lang="ko-KR" altLang="en-US" sz="16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06" name="사각형: 둥근 모서리 205">
                  <a:extLst>
                    <a:ext uri="{FF2B5EF4-FFF2-40B4-BE49-F238E27FC236}">
                      <a16:creationId xmlns:a16="http://schemas.microsoft.com/office/drawing/2014/main" id="{346943A0-32B0-B15D-3B77-1DD1B45C4D6B}"/>
                    </a:ext>
                  </a:extLst>
                </p:cNvPr>
                <p:cNvSpPr/>
                <p:nvPr/>
              </p:nvSpPr>
              <p:spPr>
                <a:xfrm>
                  <a:off x="2864453" y="5351518"/>
                  <a:ext cx="381000" cy="295528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1600" b="1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B</a:t>
                  </a:r>
                  <a:endParaRPr lang="ko-KR" altLang="en-US" sz="16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07" name="사각형: 둥근 모서리 206">
                  <a:extLst>
                    <a:ext uri="{FF2B5EF4-FFF2-40B4-BE49-F238E27FC236}">
                      <a16:creationId xmlns:a16="http://schemas.microsoft.com/office/drawing/2014/main" id="{37A928CD-BCD5-332E-8033-5C4A9D474A46}"/>
                    </a:ext>
                  </a:extLst>
                </p:cNvPr>
                <p:cNvSpPr/>
                <p:nvPr/>
              </p:nvSpPr>
              <p:spPr>
                <a:xfrm>
                  <a:off x="2864453" y="5765021"/>
                  <a:ext cx="381000" cy="295528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sz="1600" b="1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C</a:t>
                  </a:r>
                  <a:endParaRPr lang="ko-KR" altLang="en-US" sz="16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pic>
              <p:nvPicPr>
                <p:cNvPr id="208" name="그림 207">
                  <a:extLst>
                    <a:ext uri="{FF2B5EF4-FFF2-40B4-BE49-F238E27FC236}">
                      <a16:creationId xmlns:a16="http://schemas.microsoft.com/office/drawing/2014/main" id="{E1105A5E-7B36-D6C9-6224-42D53DD288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704" y="1875746"/>
                  <a:ext cx="312447" cy="297206"/>
                </a:xfrm>
                <a:prstGeom prst="rect">
                  <a:avLst/>
                </a:prstGeom>
              </p:spPr>
            </p:pic>
          </p:grpSp>
          <p:pic>
            <p:nvPicPr>
              <p:cNvPr id="166" name="그림 165">
                <a:extLst>
                  <a:ext uri="{FF2B5EF4-FFF2-40B4-BE49-F238E27FC236}">
                    <a16:creationId xmlns:a16="http://schemas.microsoft.com/office/drawing/2014/main" id="{1CEB8C62-C667-94C8-5A19-6875F09A5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181" y="1736896"/>
                <a:ext cx="312447" cy="297206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DAF901E-9C0B-445F-8139-A2B857578B2A}"/>
                </a:ext>
              </a:extLst>
            </p:cNvPr>
            <p:cNvGrpSpPr/>
            <p:nvPr/>
          </p:nvGrpSpPr>
          <p:grpSpPr>
            <a:xfrm>
              <a:off x="2782340" y="2441781"/>
              <a:ext cx="1251696" cy="2086043"/>
              <a:chOff x="2782340" y="2441781"/>
              <a:chExt cx="1251696" cy="2086043"/>
            </a:xfrm>
          </p:grpSpPr>
          <p:sp>
            <p:nvSpPr>
              <p:cNvPr id="111" name="화살표: 아래쪽 110">
                <a:extLst>
                  <a:ext uri="{FF2B5EF4-FFF2-40B4-BE49-F238E27FC236}">
                    <a16:creationId xmlns:a16="http://schemas.microsoft.com/office/drawing/2014/main" id="{785B826E-2220-D040-0938-4B3AE3E38BBD}"/>
                  </a:ext>
                </a:extLst>
              </p:cNvPr>
              <p:cNvSpPr/>
              <p:nvPr/>
            </p:nvSpPr>
            <p:spPr>
              <a:xfrm>
                <a:off x="2825160" y="2441781"/>
                <a:ext cx="483037" cy="2086043"/>
              </a:xfrm>
              <a:prstGeom prst="downArrow">
                <a:avLst/>
              </a:prstGeom>
              <a:gradFill>
                <a:gsLst>
                  <a:gs pos="29000">
                    <a:schemeClr val="bg1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2" name="Picture 4" descr="210000+ 다른 사람Png 제도법 이미지 다운로드 - Lovepik">
                <a:extLst>
                  <a:ext uri="{FF2B5EF4-FFF2-40B4-BE49-F238E27FC236}">
                    <a16:creationId xmlns:a16="http://schemas.microsoft.com/office/drawing/2014/main" id="{CD77A089-863D-F12F-E960-1797E4893A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667" b="97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92079">
                <a:off x="2782340" y="3168116"/>
                <a:ext cx="1251696" cy="1072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2" name="Faster">
            <a:extLst>
              <a:ext uri="{FF2B5EF4-FFF2-40B4-BE49-F238E27FC236}">
                <a16:creationId xmlns:a16="http://schemas.microsoft.com/office/drawing/2014/main" id="{525C044E-23D4-53F6-825A-1593E7AC04D3}"/>
              </a:ext>
            </a:extLst>
          </p:cNvPr>
          <p:cNvSpPr txBox="1">
            <a:spLocks/>
          </p:cNvSpPr>
          <p:nvPr/>
        </p:nvSpPr>
        <p:spPr>
          <a:xfrm>
            <a:off x="7425517" y="1564379"/>
            <a:ext cx="4664884" cy="1853071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현황 접속 시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평가모형으로 도출된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점수 확인 가능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화면을 </a:t>
            </a:r>
            <a:r>
              <a:rPr lang="ko-KR" altLang="en-US" sz="1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드래그하여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밑으로 내리면 회사의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 변화 추세를 한눈에 볼 수 있도록 제공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E5E8737-071D-DCD2-E230-5CF4A2D471C4}"/>
              </a:ext>
            </a:extLst>
          </p:cNvPr>
          <p:cNvGrpSpPr/>
          <p:nvPr/>
        </p:nvGrpSpPr>
        <p:grpSpPr>
          <a:xfrm>
            <a:off x="174478" y="169334"/>
            <a:ext cx="11853334" cy="6519333"/>
            <a:chOff x="174478" y="169334"/>
            <a:chExt cx="11853334" cy="6519333"/>
          </a:xfrm>
        </p:grpSpPr>
        <p:sp>
          <p:nvSpPr>
            <p:cNvPr id="89" name="Google Shape;181;p6">
              <a:extLst>
                <a:ext uri="{FF2B5EF4-FFF2-40B4-BE49-F238E27FC236}">
                  <a16:creationId xmlns:a16="http://schemas.microsoft.com/office/drawing/2014/main" id="{069C6FDE-2135-7A07-4D46-A00E647073C5}"/>
                </a:ext>
              </a:extLst>
            </p:cNvPr>
            <p:cNvSpPr/>
            <p:nvPr/>
          </p:nvSpPr>
          <p:spPr>
            <a:xfrm>
              <a:off x="174479" y="169334"/>
              <a:ext cx="11853333" cy="6519333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188;p6">
              <a:extLst>
                <a:ext uri="{FF2B5EF4-FFF2-40B4-BE49-F238E27FC236}">
                  <a16:creationId xmlns:a16="http://schemas.microsoft.com/office/drawing/2014/main" id="{C04935A4-796B-A6D1-CA7B-EC714667A5F8}"/>
                </a:ext>
              </a:extLst>
            </p:cNvPr>
            <p:cNvSpPr/>
            <p:nvPr/>
          </p:nvSpPr>
          <p:spPr>
            <a:xfrm>
              <a:off x="174478" y="253581"/>
              <a:ext cx="136995" cy="1077508"/>
            </a:xfrm>
            <a:prstGeom prst="rec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465;p29">
            <a:extLst>
              <a:ext uri="{FF2B5EF4-FFF2-40B4-BE49-F238E27FC236}">
                <a16:creationId xmlns:a16="http://schemas.microsoft.com/office/drawing/2014/main" id="{985510D1-A6E1-B3BD-BF10-06F96E3B641F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23" name="Google Shape;466;p29">
              <a:extLst>
                <a:ext uri="{FF2B5EF4-FFF2-40B4-BE49-F238E27FC236}">
                  <a16:creationId xmlns:a16="http://schemas.microsoft.com/office/drawing/2014/main" id="{6329CC01-4517-FE29-4788-A53198557439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467;p29">
              <a:extLst>
                <a:ext uri="{FF2B5EF4-FFF2-40B4-BE49-F238E27FC236}">
                  <a16:creationId xmlns:a16="http://schemas.microsoft.com/office/drawing/2014/main" id="{E4022900-3F01-3D15-9B26-17A4CCB97CE2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468;p29">
              <a:extLst>
                <a:ext uri="{FF2B5EF4-FFF2-40B4-BE49-F238E27FC236}">
                  <a16:creationId xmlns:a16="http://schemas.microsoft.com/office/drawing/2014/main" id="{064741E5-8CF5-7E8D-1EDC-7B6F64AE831A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469;p29">
              <a:extLst>
                <a:ext uri="{FF2B5EF4-FFF2-40B4-BE49-F238E27FC236}">
                  <a16:creationId xmlns:a16="http://schemas.microsoft.com/office/drawing/2014/main" id="{3B3EC8B0-1809-4D6A-32DF-0E4149EF0C1A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470;p29">
              <a:extLst>
                <a:ext uri="{FF2B5EF4-FFF2-40B4-BE49-F238E27FC236}">
                  <a16:creationId xmlns:a16="http://schemas.microsoft.com/office/drawing/2014/main" id="{F8361EB4-23B9-73AB-7472-C26452A7B60C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471;p29">
              <a:extLst>
                <a:ext uri="{FF2B5EF4-FFF2-40B4-BE49-F238E27FC236}">
                  <a16:creationId xmlns:a16="http://schemas.microsoft.com/office/drawing/2014/main" id="{34C96E7B-D85A-F8E6-C156-08C01EC8F8A5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" name="그림 128">
            <a:extLst>
              <a:ext uri="{FF2B5EF4-FFF2-40B4-BE49-F238E27FC236}">
                <a16:creationId xmlns:a16="http://schemas.microsoft.com/office/drawing/2014/main" id="{621744A8-4F10-45F5-D80D-A67760B505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87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B832FC4-F360-F310-0AA3-68ADC4BB574A}"/>
              </a:ext>
            </a:extLst>
          </p:cNvPr>
          <p:cNvGrpSpPr/>
          <p:nvPr/>
        </p:nvGrpSpPr>
        <p:grpSpPr>
          <a:xfrm>
            <a:off x="367381" y="1125855"/>
            <a:ext cx="3297774" cy="5470208"/>
            <a:chOff x="455679" y="1268095"/>
            <a:chExt cx="3297774" cy="5470208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5D29073E-2761-EAEB-F0FB-300D1B324914}"/>
                </a:ext>
              </a:extLst>
            </p:cNvPr>
            <p:cNvGrpSpPr/>
            <p:nvPr/>
          </p:nvGrpSpPr>
          <p:grpSpPr>
            <a:xfrm>
              <a:off x="455679" y="1268095"/>
              <a:ext cx="3297774" cy="5470208"/>
              <a:chOff x="6096000" y="1045028"/>
              <a:chExt cx="3401568" cy="5972176"/>
            </a:xfrm>
          </p:grpSpPr>
          <p:sp>
            <p:nvSpPr>
              <p:cNvPr id="126" name="사각형: 둥근 모서리 125">
                <a:extLst>
                  <a:ext uri="{FF2B5EF4-FFF2-40B4-BE49-F238E27FC236}">
                    <a16:creationId xmlns:a16="http://schemas.microsoft.com/office/drawing/2014/main" id="{92BA6AB0-3CC6-BF11-0548-E471F86D73B7}"/>
                  </a:ext>
                </a:extLst>
              </p:cNvPr>
              <p:cNvSpPr/>
              <p:nvPr/>
            </p:nvSpPr>
            <p:spPr>
              <a:xfrm>
                <a:off x="6258561" y="1201924"/>
                <a:ext cx="3077152" cy="626876"/>
              </a:xfrm>
              <a:prstGeom prst="roundRect">
                <a:avLst>
                  <a:gd name="adj" fmla="val 4097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CA3279DE-4839-1235-6E7F-574EF67ABDED}"/>
                  </a:ext>
                </a:extLst>
              </p:cNvPr>
              <p:cNvGrpSpPr/>
              <p:nvPr/>
            </p:nvGrpSpPr>
            <p:grpSpPr>
              <a:xfrm>
                <a:off x="6096000" y="1045028"/>
                <a:ext cx="3401568" cy="5972176"/>
                <a:chOff x="1166824" y="442912"/>
                <a:chExt cx="3401570" cy="5972179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292AB5F4-5743-2523-D199-3B034D01D106}"/>
                    </a:ext>
                  </a:extLst>
                </p:cNvPr>
                <p:cNvGrpSpPr/>
                <p:nvPr/>
              </p:nvGrpSpPr>
              <p:grpSpPr>
                <a:xfrm>
                  <a:off x="1391971" y="599808"/>
                  <a:ext cx="2984087" cy="5679696"/>
                  <a:chOff x="1391971" y="599808"/>
                  <a:chExt cx="2984085" cy="5679693"/>
                </a:xfrm>
              </p:grpSpPr>
              <p:grpSp>
                <p:nvGrpSpPr>
                  <p:cNvPr id="131" name="그룹 130">
                    <a:extLst>
                      <a:ext uri="{FF2B5EF4-FFF2-40B4-BE49-F238E27FC236}">
                        <a16:creationId xmlns:a16="http://schemas.microsoft.com/office/drawing/2014/main" id="{3AEA3DEB-80A1-C8D9-AC24-C65F0AB564E7}"/>
                      </a:ext>
                    </a:extLst>
                  </p:cNvPr>
                  <p:cNvGrpSpPr/>
                  <p:nvPr/>
                </p:nvGrpSpPr>
                <p:grpSpPr>
                  <a:xfrm>
                    <a:off x="1579246" y="599808"/>
                    <a:ext cx="2673697" cy="309808"/>
                    <a:chOff x="1579246" y="599808"/>
                    <a:chExt cx="2673697" cy="309808"/>
                  </a:xfrm>
                </p:grpSpPr>
                <p:pic>
                  <p:nvPicPr>
                    <p:cNvPr id="133" name="그림 132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62E862B-DC8E-4825-BD93-5809113B5CD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529" t="1595" r="76091" b="95462"/>
                    <a:stretch/>
                  </p:blipFill>
                  <p:spPr>
                    <a:xfrm>
                      <a:off x="1579246" y="694836"/>
                      <a:ext cx="576628" cy="17518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4" name="그림 133" descr="텍스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938FB03-3664-33AD-ABE2-710C91F293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0055" t="556" r="5033" b="94796"/>
                    <a:stretch/>
                  </p:blipFill>
                  <p:spPr>
                    <a:xfrm>
                      <a:off x="3485695" y="599808"/>
                      <a:ext cx="767248" cy="30980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2" name="그림 131">
                    <a:extLst>
                      <a:ext uri="{FF2B5EF4-FFF2-40B4-BE49-F238E27FC236}">
                        <a16:creationId xmlns:a16="http://schemas.microsoft.com/office/drawing/2014/main" id="{F5A26ADC-3656-4EAA-87FB-8FCA2CC636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096" t="17858" r="16096" b="20000"/>
                  <a:stretch/>
                </p:blipFill>
                <p:spPr>
                  <a:xfrm>
                    <a:off x="1391971" y="830424"/>
                    <a:ext cx="2984085" cy="54490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9" name="그림 128" descr="텍스트, 전자기기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F4820698-6920-4C59-EB79-7C6FC234A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6824" y="442912"/>
                  <a:ext cx="3401570" cy="5972179"/>
                </a:xfrm>
                <a:prstGeom prst="rect">
                  <a:avLst/>
                </a:prstGeom>
              </p:spPr>
            </p:pic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CD07BE26-3229-17E1-1A4E-561CE4B09524}"/>
                    </a:ext>
                  </a:extLst>
                </p:cNvPr>
                <p:cNvSpPr/>
                <p:nvPr/>
              </p:nvSpPr>
              <p:spPr>
                <a:xfrm>
                  <a:off x="2286001" y="2698782"/>
                  <a:ext cx="1087120" cy="33287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</p:grp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E0DF32CC-29F9-CBD9-B29C-F34A8F5C123C}"/>
                </a:ext>
              </a:extLst>
            </p:cNvPr>
            <p:cNvGrpSpPr/>
            <p:nvPr/>
          </p:nvGrpSpPr>
          <p:grpSpPr>
            <a:xfrm>
              <a:off x="1437628" y="1902642"/>
              <a:ext cx="1333876" cy="218858"/>
              <a:chOff x="1580678" y="1945214"/>
              <a:chExt cx="2194696" cy="501641"/>
            </a:xfrm>
          </p:grpSpPr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FA6BE13B-FED1-0A3D-5C58-83B531FCE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550" y="1945214"/>
                <a:ext cx="967824" cy="483661"/>
              </a:xfrm>
              <a:prstGeom prst="rect">
                <a:avLst/>
              </a:prstGeom>
            </p:spPr>
          </p:pic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E236FFC1-3E6B-377A-33EA-81F5EB465F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" t="7000" r="78133" b="90555"/>
              <a:stretch/>
            </p:blipFill>
            <p:spPr>
              <a:xfrm>
                <a:off x="1580678" y="1956758"/>
                <a:ext cx="1163627" cy="490097"/>
              </a:xfrm>
              <a:prstGeom prst="rect">
                <a:avLst/>
              </a:prstGeom>
            </p:spPr>
          </p:pic>
        </p:grpSp>
        <p:pic>
          <p:nvPicPr>
            <p:cNvPr id="110" name="Picture 3">
              <a:extLst>
                <a:ext uri="{FF2B5EF4-FFF2-40B4-BE49-F238E27FC236}">
                  <a16:creationId xmlns:a16="http://schemas.microsoft.com/office/drawing/2014/main" id="{47271522-56F8-760F-0070-4B328B6238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5" t="14151" r="17055" b="78232"/>
            <a:stretch/>
          </p:blipFill>
          <p:spPr bwMode="auto">
            <a:xfrm>
              <a:off x="1134492" y="2304416"/>
              <a:ext cx="1940148" cy="42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1" name="Picture 3">
              <a:extLst>
                <a:ext uri="{FF2B5EF4-FFF2-40B4-BE49-F238E27FC236}">
                  <a16:creationId xmlns:a16="http://schemas.microsoft.com/office/drawing/2014/main" id="{7B8BAF8F-DFF0-9E3E-9342-293821D9D4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5" t="23592" r="31659" b="49718"/>
            <a:stretch/>
          </p:blipFill>
          <p:spPr bwMode="auto">
            <a:xfrm>
              <a:off x="944928" y="2776969"/>
              <a:ext cx="1731565" cy="1388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912F438-5E0C-311D-0668-35E641D6CD7F}"/>
                </a:ext>
              </a:extLst>
            </p:cNvPr>
            <p:cNvSpPr/>
            <p:nvPr/>
          </p:nvSpPr>
          <p:spPr>
            <a:xfrm>
              <a:off x="794315" y="4304122"/>
              <a:ext cx="2620502" cy="2024378"/>
            </a:xfrm>
            <a:prstGeom prst="roundRect">
              <a:avLst>
                <a:gd name="adj" fmla="val 4150"/>
              </a:avLst>
            </a:prstGeom>
            <a:solidFill>
              <a:srgbClr val="0286CC"/>
            </a:solidFill>
            <a:ln>
              <a:noFill/>
            </a:ln>
            <a:effectLst>
              <a:outerShdw blurRad="203200" dist="254000" dir="2700000" sx="91000" sy="91000" algn="tl" rotWithShape="0">
                <a:schemeClr val="accent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현재 우리회사의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ESG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등급은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endParaRPr lang="en-US" altLang="ko-KR" sz="10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 </a:t>
              </a:r>
            </a:p>
            <a:p>
              <a:endParaRPr lang="en-US" altLang="ko-KR" sz="105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</a:t>
              </a:r>
              <a:r>
                <a:rPr lang="en-US" altLang="ko-KR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151346E0-5CBA-3292-EAB5-092FF44FC2C9}"/>
                </a:ext>
              </a:extLst>
            </p:cNvPr>
            <p:cNvGrpSpPr/>
            <p:nvPr/>
          </p:nvGrpSpPr>
          <p:grpSpPr>
            <a:xfrm>
              <a:off x="1264253" y="4975607"/>
              <a:ext cx="1330399" cy="183768"/>
              <a:chOff x="1290320" y="4684044"/>
              <a:chExt cx="1330399" cy="206823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9486D36-04CD-D949-F3A3-7C3D96EBFC23}"/>
                  </a:ext>
                </a:extLst>
              </p:cNvPr>
              <p:cNvSpPr/>
              <p:nvPr/>
            </p:nvSpPr>
            <p:spPr>
              <a:xfrm>
                <a:off x="1290320" y="4684044"/>
                <a:ext cx="1330399" cy="1026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8DAEF38B-E098-19C8-EA36-A99B49A25FCE}"/>
                  </a:ext>
                </a:extLst>
              </p:cNvPr>
              <p:cNvSpPr/>
              <p:nvPr/>
            </p:nvSpPr>
            <p:spPr>
              <a:xfrm>
                <a:off x="1290321" y="4788234"/>
                <a:ext cx="880596" cy="10263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E941454-0076-D7F6-0A8D-33C83B1649B4}"/>
                </a:ext>
              </a:extLst>
            </p:cNvPr>
            <p:cNvSpPr/>
            <p:nvPr/>
          </p:nvSpPr>
          <p:spPr>
            <a:xfrm>
              <a:off x="1264253" y="5412487"/>
              <a:ext cx="1075113" cy="9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A323058-C0EC-F550-3937-92A20EF6D8D9}"/>
                </a:ext>
              </a:extLst>
            </p:cNvPr>
            <p:cNvSpPr/>
            <p:nvPr/>
          </p:nvSpPr>
          <p:spPr>
            <a:xfrm>
              <a:off x="1264254" y="5505063"/>
              <a:ext cx="276451" cy="911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ADD4450-5BCF-A4CF-ACE5-E9C3FDD9D277}"/>
                </a:ext>
              </a:extLst>
            </p:cNvPr>
            <p:cNvSpPr/>
            <p:nvPr/>
          </p:nvSpPr>
          <p:spPr>
            <a:xfrm>
              <a:off x="1264254" y="5832658"/>
              <a:ext cx="763269" cy="9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8E598D2-5E23-DE29-B76E-D33A936F510C}"/>
                </a:ext>
              </a:extLst>
            </p:cNvPr>
            <p:cNvSpPr/>
            <p:nvPr/>
          </p:nvSpPr>
          <p:spPr>
            <a:xfrm>
              <a:off x="1264254" y="5925234"/>
              <a:ext cx="683259" cy="911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495859CF-AA84-A957-AB6A-49C759CB3CB4}"/>
                </a:ext>
              </a:extLst>
            </p:cNvPr>
            <p:cNvSpPr/>
            <p:nvPr/>
          </p:nvSpPr>
          <p:spPr>
            <a:xfrm>
              <a:off x="2864453" y="4938015"/>
              <a:ext cx="381000" cy="29552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endPara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B3D420AA-ADC3-9250-8DE7-DAB7D4DD2B69}"/>
                </a:ext>
              </a:extLst>
            </p:cNvPr>
            <p:cNvSpPr/>
            <p:nvPr/>
          </p:nvSpPr>
          <p:spPr>
            <a:xfrm>
              <a:off x="2864453" y="5351518"/>
              <a:ext cx="381000" cy="29552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endPara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9DC03F5B-18AA-ED1B-E694-BA13B1D8A0A4}"/>
                </a:ext>
              </a:extLst>
            </p:cNvPr>
            <p:cNvSpPr/>
            <p:nvPr/>
          </p:nvSpPr>
          <p:spPr>
            <a:xfrm>
              <a:off x="2864453" y="5765021"/>
              <a:ext cx="381000" cy="29552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endPara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EE28739D-1E62-8590-F618-0FCC7C22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04" y="1875746"/>
              <a:ext cx="312447" cy="297206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199BA3A-E289-0EC2-32BF-FDFD19985728}"/>
              </a:ext>
            </a:extLst>
          </p:cNvPr>
          <p:cNvGrpSpPr/>
          <p:nvPr/>
        </p:nvGrpSpPr>
        <p:grpSpPr>
          <a:xfrm>
            <a:off x="4037799" y="1127760"/>
            <a:ext cx="3297774" cy="5470208"/>
            <a:chOff x="8384148" y="1268095"/>
            <a:chExt cx="3297774" cy="5470208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E2B7F94-3C9C-0F7E-3EAA-E3425985C013}"/>
                </a:ext>
              </a:extLst>
            </p:cNvPr>
            <p:cNvGrpSpPr/>
            <p:nvPr/>
          </p:nvGrpSpPr>
          <p:grpSpPr>
            <a:xfrm>
              <a:off x="8384148" y="1268095"/>
              <a:ext cx="3297774" cy="5470208"/>
              <a:chOff x="8384148" y="1014095"/>
              <a:chExt cx="3297774" cy="5470208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9755CEA0-1F23-E60E-C5FE-848BA9B2F63D}"/>
                  </a:ext>
                </a:extLst>
              </p:cNvPr>
              <p:cNvGrpSpPr/>
              <p:nvPr/>
            </p:nvGrpSpPr>
            <p:grpSpPr>
              <a:xfrm>
                <a:off x="8384148" y="1014095"/>
                <a:ext cx="3297774" cy="5470208"/>
                <a:chOff x="5022121" y="985520"/>
                <a:chExt cx="3297774" cy="5470208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0F7070C1-60CF-B87A-963A-B5812E02E1D8}"/>
                    </a:ext>
                  </a:extLst>
                </p:cNvPr>
                <p:cNvGrpSpPr/>
                <p:nvPr/>
              </p:nvGrpSpPr>
              <p:grpSpPr>
                <a:xfrm>
                  <a:off x="5022121" y="985520"/>
                  <a:ext cx="3297774" cy="5470208"/>
                  <a:chOff x="6096000" y="1045028"/>
                  <a:chExt cx="3401568" cy="5972176"/>
                </a:xfrm>
              </p:grpSpPr>
              <p:sp>
                <p:nvSpPr>
                  <p:cNvPr id="89" name="사각형: 둥근 모서리 88">
                    <a:extLst>
                      <a:ext uri="{FF2B5EF4-FFF2-40B4-BE49-F238E27FC236}">
                        <a16:creationId xmlns:a16="http://schemas.microsoft.com/office/drawing/2014/main" id="{BCBEAF93-FAA6-2571-59CE-BA45E0DEAA09}"/>
                      </a:ext>
                    </a:extLst>
                  </p:cNvPr>
                  <p:cNvSpPr/>
                  <p:nvPr/>
                </p:nvSpPr>
                <p:spPr>
                  <a:xfrm>
                    <a:off x="6258561" y="1201924"/>
                    <a:ext cx="3077152" cy="626876"/>
                  </a:xfrm>
                  <a:prstGeom prst="roundRect">
                    <a:avLst>
                      <a:gd name="adj" fmla="val 40978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grpSp>
                <p:nvGrpSpPr>
                  <p:cNvPr id="90" name="그룹 89">
                    <a:extLst>
                      <a:ext uri="{FF2B5EF4-FFF2-40B4-BE49-F238E27FC236}">
                        <a16:creationId xmlns:a16="http://schemas.microsoft.com/office/drawing/2014/main" id="{AD6745C5-45DB-A08A-3091-5ABCE467FACF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1045028"/>
                    <a:ext cx="3401568" cy="5972176"/>
                    <a:chOff x="1166824" y="442912"/>
                    <a:chExt cx="3401570" cy="5972179"/>
                  </a:xfrm>
                </p:grpSpPr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5729DF9E-6130-2B66-AB38-4AD54057E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91971" y="599808"/>
                      <a:ext cx="2984087" cy="5679696"/>
                      <a:chOff x="1391971" y="599808"/>
                      <a:chExt cx="2984085" cy="5679693"/>
                    </a:xfrm>
                  </p:grpSpPr>
                  <p:grpSp>
                    <p:nvGrpSpPr>
                      <p:cNvPr id="94" name="그룹 93">
                        <a:extLst>
                          <a:ext uri="{FF2B5EF4-FFF2-40B4-BE49-F238E27FC236}">
                            <a16:creationId xmlns:a16="http://schemas.microsoft.com/office/drawing/2014/main" id="{7E4CD42D-F05C-FD64-E43B-62A0A1BF43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79246" y="599808"/>
                        <a:ext cx="2673697" cy="309808"/>
                        <a:chOff x="1579246" y="599808"/>
                        <a:chExt cx="2673697" cy="309808"/>
                      </a:xfrm>
                    </p:grpSpPr>
                    <p:pic>
                      <p:nvPicPr>
                        <p:cNvPr id="96" name="그림 95" descr="텍스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F4CAB77-28CB-B253-9AEE-D8D9B06E418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529" t="1595" r="76091" b="95462"/>
                        <a:stretch/>
                      </p:blipFill>
                      <p:spPr>
                        <a:xfrm>
                          <a:off x="1579246" y="694836"/>
                          <a:ext cx="576628" cy="17518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텍스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4425D7E-D653-42CA-2695-029C2612231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70055" t="556" r="5033" b="94796"/>
                        <a:stretch/>
                      </p:blipFill>
                      <p:spPr>
                        <a:xfrm>
                          <a:off x="3485695" y="599808"/>
                          <a:ext cx="767248" cy="309808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95" name="그림 94">
                        <a:extLst>
                          <a:ext uri="{FF2B5EF4-FFF2-40B4-BE49-F238E27FC236}">
                            <a16:creationId xmlns:a16="http://schemas.microsoft.com/office/drawing/2014/main" id="{26142F62-F421-9C16-F560-7BC08B4F852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096" t="17858" r="16096" b="20000"/>
                      <a:stretch/>
                    </p:blipFill>
                    <p:spPr>
                      <a:xfrm>
                        <a:off x="1391971" y="830424"/>
                        <a:ext cx="2984085" cy="5449077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2" name="그림 91" descr="텍스트, 전자기기, 스크린샷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94B6D2D-15FC-A560-74B4-B777CE4E90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6824" y="442912"/>
                      <a:ext cx="3401570" cy="597217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FA90B872-F77B-6D87-C903-C9206BA2FC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6001" y="2698782"/>
                      <a:ext cx="1087120" cy="3328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/>
                    </a:p>
                  </p:txBody>
                </p:sp>
              </p:grp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BBD62C8-A821-DFC5-CA90-FCB4A790A382}"/>
                    </a:ext>
                  </a:extLst>
                </p:cNvPr>
                <p:cNvGrpSpPr/>
                <p:nvPr/>
              </p:nvGrpSpPr>
              <p:grpSpPr>
                <a:xfrm>
                  <a:off x="6004070" y="1620067"/>
                  <a:ext cx="1333876" cy="218858"/>
                  <a:chOff x="1580678" y="1945214"/>
                  <a:chExt cx="2194696" cy="501641"/>
                </a:xfrm>
              </p:grpSpPr>
              <p:pic>
                <p:nvPicPr>
                  <p:cNvPr id="87" name="그림 86">
                    <a:extLst>
                      <a:ext uri="{FF2B5EF4-FFF2-40B4-BE49-F238E27FC236}">
                        <a16:creationId xmlns:a16="http://schemas.microsoft.com/office/drawing/2014/main" id="{7655D9AC-D77B-066F-352A-EE0C610555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07550" y="1945214"/>
                    <a:ext cx="967824" cy="483661"/>
                  </a:xfrm>
                  <a:prstGeom prst="rect">
                    <a:avLst/>
                  </a:prstGeom>
                </p:spPr>
              </p:pic>
              <p:pic>
                <p:nvPicPr>
                  <p:cNvPr id="88" name="그림 87">
                    <a:extLst>
                      <a:ext uri="{FF2B5EF4-FFF2-40B4-BE49-F238E27FC236}">
                        <a16:creationId xmlns:a16="http://schemas.microsoft.com/office/drawing/2014/main" id="{42A61B0D-194C-DA70-1CB9-92C41C0FCB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52" t="7000" r="78133" b="90555"/>
                  <a:stretch/>
                </p:blipFill>
                <p:spPr>
                  <a:xfrm>
                    <a:off x="1580678" y="1956758"/>
                    <a:ext cx="1163627" cy="49009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3" name="Picture 3">
                  <a:extLst>
                    <a:ext uri="{FF2B5EF4-FFF2-40B4-BE49-F238E27FC236}">
                      <a16:creationId xmlns:a16="http://schemas.microsoft.com/office/drawing/2014/main" id="{507FBB25-B699-B35E-BCEE-B5B5172129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45" t="14151" r="17055" b="78232"/>
                <a:stretch/>
              </p:blipFill>
              <p:spPr bwMode="auto">
                <a:xfrm>
                  <a:off x="5700934" y="2021841"/>
                  <a:ext cx="1940148" cy="4240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FEAE1979-996B-78CD-2291-EF2CF8EF7256}"/>
                    </a:ext>
                  </a:extLst>
                </p:cNvPr>
                <p:cNvSpPr/>
                <p:nvPr/>
              </p:nvSpPr>
              <p:spPr>
                <a:xfrm>
                  <a:off x="5830696" y="5550083"/>
                  <a:ext cx="763269" cy="9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Picture 4">
                  <a:extLst>
                    <a:ext uri="{FF2B5EF4-FFF2-40B4-BE49-F238E27FC236}">
                      <a16:creationId xmlns:a16="http://schemas.microsoft.com/office/drawing/2014/main" id="{E657040D-AD22-0D04-0813-61B6D20D7A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47" t="24620" r="12847" b="35570"/>
                <a:stretch/>
              </p:blipFill>
              <p:spPr bwMode="auto">
                <a:xfrm>
                  <a:off x="5351214" y="2513795"/>
                  <a:ext cx="2620172" cy="18155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6" name="Picture 4">
                  <a:extLst>
                    <a:ext uri="{FF2B5EF4-FFF2-40B4-BE49-F238E27FC236}">
                      <a16:creationId xmlns:a16="http://schemas.microsoft.com/office/drawing/2014/main" id="{739B793F-B659-26DE-C7AD-0B4C298165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21" t="72366" r="20385" b="4283"/>
                <a:stretch/>
              </p:blipFill>
              <p:spPr bwMode="auto">
                <a:xfrm>
                  <a:off x="5498497" y="4482457"/>
                  <a:ext cx="2345024" cy="15634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79370EC7-48C9-E430-8645-72D68B709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0552" y="1621746"/>
                <a:ext cx="312447" cy="297206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D46BF5F-5A1E-F01C-012B-8D0F0E983890}"/>
                </a:ext>
              </a:extLst>
            </p:cNvPr>
            <p:cNvSpPr txBox="1"/>
            <p:nvPr/>
          </p:nvSpPr>
          <p:spPr>
            <a:xfrm>
              <a:off x="9463592" y="2868400"/>
              <a:ext cx="1125668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사외이사 비율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973A0A4-A9DA-5B6F-180F-306A66CED710}"/>
                </a:ext>
              </a:extLst>
            </p:cNvPr>
            <p:cNvSpPr txBox="1"/>
            <p:nvPr/>
          </p:nvSpPr>
          <p:spPr>
            <a:xfrm>
              <a:off x="10769092" y="3201085"/>
              <a:ext cx="6074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배당정책 및 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DE55B0F-B483-101C-C633-876DBD7057CE}"/>
                </a:ext>
              </a:extLst>
            </p:cNvPr>
            <p:cNvSpPr txBox="1"/>
            <p:nvPr/>
          </p:nvSpPr>
          <p:spPr>
            <a:xfrm>
              <a:off x="10769092" y="3974418"/>
              <a:ext cx="6074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감사기구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전문성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CDBD22-AF9F-CED9-818C-081B62AD3764}"/>
                </a:ext>
              </a:extLst>
            </p:cNvPr>
            <p:cNvSpPr txBox="1"/>
            <p:nvPr/>
          </p:nvSpPr>
          <p:spPr>
            <a:xfrm>
              <a:off x="8699689" y="3974418"/>
              <a:ext cx="6074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주주총회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소집 공고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0D1F592-D083-A607-83B5-25F5940C2C08}"/>
                </a:ext>
              </a:extLst>
            </p:cNvPr>
            <p:cNvSpPr txBox="1"/>
            <p:nvPr/>
          </p:nvSpPr>
          <p:spPr>
            <a:xfrm>
              <a:off x="8679591" y="3197979"/>
              <a:ext cx="6128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임원 </a:t>
              </a:r>
              <a:r>
                <a:rPr lang="en-US" altLang="ko-KR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직원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보수비율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789FE-6C31-A922-79E8-A87F7F8CD089}"/>
                </a:ext>
              </a:extLst>
            </p:cNvPr>
            <p:cNvSpPr txBox="1"/>
            <p:nvPr/>
          </p:nvSpPr>
          <p:spPr>
            <a:xfrm>
              <a:off x="9414217" y="4388834"/>
              <a:ext cx="1211534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내부거래</a:t>
              </a:r>
              <a:endPara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1E065B5-19D5-2B03-255A-EF86913778FC}"/>
                </a:ext>
              </a:extLst>
            </p:cNvPr>
            <p:cNvSpPr txBox="1"/>
            <p:nvPr/>
          </p:nvSpPr>
          <p:spPr>
            <a:xfrm>
              <a:off x="9031843" y="479060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사외이사 비율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D41B785-2389-DEF9-9E31-7C021D2B5A8E}"/>
                </a:ext>
              </a:extLst>
            </p:cNvPr>
            <p:cNvSpPr txBox="1"/>
            <p:nvPr/>
          </p:nvSpPr>
          <p:spPr>
            <a:xfrm>
              <a:off x="9031843" y="506419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배당정책 및 이행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5FF626-E492-8880-0335-6F46BC25998B}"/>
                </a:ext>
              </a:extLst>
            </p:cNvPr>
            <p:cNvSpPr txBox="1"/>
            <p:nvPr/>
          </p:nvSpPr>
          <p:spPr>
            <a:xfrm>
              <a:off x="9031843" y="533778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감사기구 전문성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B0B8589-67E3-6E57-BAEE-484F9859319E}"/>
                </a:ext>
              </a:extLst>
            </p:cNvPr>
            <p:cNvSpPr txBox="1"/>
            <p:nvPr/>
          </p:nvSpPr>
          <p:spPr>
            <a:xfrm>
              <a:off x="9031843" y="561137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내부거래</a:t>
              </a:r>
              <a:endPara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8179B6-F6C4-8095-5C50-2FF4DB1DEAF9}"/>
                </a:ext>
              </a:extLst>
            </p:cNvPr>
            <p:cNvSpPr txBox="1"/>
            <p:nvPr/>
          </p:nvSpPr>
          <p:spPr>
            <a:xfrm>
              <a:off x="9031843" y="588496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주주총회 소집 공고</a:t>
              </a:r>
              <a:endPara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955CE0D-3FCB-FF44-35F3-DF24C851A57E}"/>
                </a:ext>
              </a:extLst>
            </p:cNvPr>
            <p:cNvSpPr txBox="1"/>
            <p:nvPr/>
          </p:nvSpPr>
          <p:spPr>
            <a:xfrm>
              <a:off x="9031843" y="6158553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임원 </a:t>
              </a:r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직원 보수비율</a:t>
              </a:r>
            </a:p>
          </p:txBody>
        </p:sp>
      </p:grpSp>
      <p:sp>
        <p:nvSpPr>
          <p:cNvPr id="32" name="사다리꼴 31">
            <a:extLst>
              <a:ext uri="{FF2B5EF4-FFF2-40B4-BE49-F238E27FC236}">
                <a16:creationId xmlns:a16="http://schemas.microsoft.com/office/drawing/2014/main" id="{38092883-5C67-8847-ED56-022530D6C00C}"/>
              </a:ext>
            </a:extLst>
          </p:cNvPr>
          <p:cNvSpPr/>
          <p:nvPr/>
        </p:nvSpPr>
        <p:spPr>
          <a:xfrm rot="16200000">
            <a:off x="2309715" y="4941580"/>
            <a:ext cx="2532106" cy="817499"/>
          </a:xfrm>
          <a:prstGeom prst="trapezoid">
            <a:avLst>
              <a:gd name="adj" fmla="val 141348"/>
            </a:avLst>
          </a:prstGeom>
          <a:gradFill>
            <a:gsLst>
              <a:gs pos="0">
                <a:srgbClr val="F9C739">
                  <a:alpha val="91000"/>
                </a:srgbClr>
              </a:gs>
              <a:gs pos="50000">
                <a:srgbClr val="FDEDBF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8" descr="확대경 크게 하다 감지 을 - Pixabay의 무료 벡터 그래픽">
            <a:extLst>
              <a:ext uri="{FF2B5EF4-FFF2-40B4-BE49-F238E27FC236}">
                <a16:creationId xmlns:a16="http://schemas.microsoft.com/office/drawing/2014/main" id="{8237A684-BA8E-6D28-988E-D25190AA8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70" y="4948765"/>
            <a:ext cx="876567" cy="106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Faster">
            <a:extLst>
              <a:ext uri="{FF2B5EF4-FFF2-40B4-BE49-F238E27FC236}">
                <a16:creationId xmlns:a16="http://schemas.microsoft.com/office/drawing/2014/main" id="{8E989A41-BC92-BE5B-F1EA-CC2006E2D0F5}"/>
              </a:ext>
            </a:extLst>
          </p:cNvPr>
          <p:cNvSpPr txBox="1">
            <a:spLocks/>
          </p:cNvSpPr>
          <p:nvPr/>
        </p:nvSpPr>
        <p:spPr>
          <a:xfrm>
            <a:off x="7425517" y="1564379"/>
            <a:ext cx="4664884" cy="1853071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각 항목을 누르면 항목 별 세부지표그래프를 보여줌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항목 별 강점과 약점 파악 및 향후 회사운영 전략 수립 등 다양한 인사이트 제공 가능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B9AC680-0502-9C12-65A8-190B28CF36F8}"/>
              </a:ext>
            </a:extLst>
          </p:cNvPr>
          <p:cNvGrpSpPr/>
          <p:nvPr/>
        </p:nvGrpSpPr>
        <p:grpSpPr>
          <a:xfrm>
            <a:off x="174478" y="169334"/>
            <a:ext cx="11853334" cy="6519333"/>
            <a:chOff x="174478" y="169334"/>
            <a:chExt cx="11853334" cy="6519333"/>
          </a:xfrm>
        </p:grpSpPr>
        <p:sp>
          <p:nvSpPr>
            <p:cNvPr id="99" name="Google Shape;181;p6">
              <a:extLst>
                <a:ext uri="{FF2B5EF4-FFF2-40B4-BE49-F238E27FC236}">
                  <a16:creationId xmlns:a16="http://schemas.microsoft.com/office/drawing/2014/main" id="{DABA7750-0D21-C520-E4DE-55AF862E55F2}"/>
                </a:ext>
              </a:extLst>
            </p:cNvPr>
            <p:cNvSpPr/>
            <p:nvPr/>
          </p:nvSpPr>
          <p:spPr>
            <a:xfrm>
              <a:off x="174479" y="169334"/>
              <a:ext cx="11853333" cy="6519333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88;p6">
              <a:extLst>
                <a:ext uri="{FF2B5EF4-FFF2-40B4-BE49-F238E27FC236}">
                  <a16:creationId xmlns:a16="http://schemas.microsoft.com/office/drawing/2014/main" id="{5F8EE657-A337-5773-082E-E3C693C81CE2}"/>
                </a:ext>
              </a:extLst>
            </p:cNvPr>
            <p:cNvSpPr/>
            <p:nvPr/>
          </p:nvSpPr>
          <p:spPr>
            <a:xfrm>
              <a:off x="174478" y="253581"/>
              <a:ext cx="136995" cy="1077508"/>
            </a:xfrm>
            <a:prstGeom prst="rec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465;p29">
            <a:extLst>
              <a:ext uri="{FF2B5EF4-FFF2-40B4-BE49-F238E27FC236}">
                <a16:creationId xmlns:a16="http://schemas.microsoft.com/office/drawing/2014/main" id="{282D37DC-F8E8-6F4D-98DD-01C3DB116F6A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36" name="Google Shape;466;p29">
              <a:extLst>
                <a:ext uri="{FF2B5EF4-FFF2-40B4-BE49-F238E27FC236}">
                  <a16:creationId xmlns:a16="http://schemas.microsoft.com/office/drawing/2014/main" id="{80B9959F-9BF2-C04D-BCB6-8C072228E7B4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467;p29">
              <a:extLst>
                <a:ext uri="{FF2B5EF4-FFF2-40B4-BE49-F238E27FC236}">
                  <a16:creationId xmlns:a16="http://schemas.microsoft.com/office/drawing/2014/main" id="{7993D6FE-EFE3-F509-C430-69B8B2D86860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468;p29">
              <a:extLst>
                <a:ext uri="{FF2B5EF4-FFF2-40B4-BE49-F238E27FC236}">
                  <a16:creationId xmlns:a16="http://schemas.microsoft.com/office/drawing/2014/main" id="{9A83D497-BDFF-710B-ABF9-A819505F6CD7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469;p29">
              <a:extLst>
                <a:ext uri="{FF2B5EF4-FFF2-40B4-BE49-F238E27FC236}">
                  <a16:creationId xmlns:a16="http://schemas.microsoft.com/office/drawing/2014/main" id="{C3EFA05C-9310-8B07-A8B2-DE48CC899933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470;p29">
              <a:extLst>
                <a:ext uri="{FF2B5EF4-FFF2-40B4-BE49-F238E27FC236}">
                  <a16:creationId xmlns:a16="http://schemas.microsoft.com/office/drawing/2014/main" id="{2F09219F-A3AD-DD19-386A-3FC9B7EE336B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471;p29">
              <a:extLst>
                <a:ext uri="{FF2B5EF4-FFF2-40B4-BE49-F238E27FC236}">
                  <a16:creationId xmlns:a16="http://schemas.microsoft.com/office/drawing/2014/main" id="{17432C19-214C-6656-1335-84AC1970796D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6E15E6A9-C651-F0A6-B36A-B1A9DDA562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69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C76C463A-25E6-DC63-E2F1-C9C776029614}"/>
              </a:ext>
            </a:extLst>
          </p:cNvPr>
          <p:cNvGrpSpPr/>
          <p:nvPr/>
        </p:nvGrpSpPr>
        <p:grpSpPr>
          <a:xfrm>
            <a:off x="556770" y="1137920"/>
            <a:ext cx="3297774" cy="5210604"/>
            <a:chOff x="482879" y="985520"/>
            <a:chExt cx="3297774" cy="547020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A45743F-236C-42EA-E20B-365FC5E21496}"/>
                </a:ext>
              </a:extLst>
            </p:cNvPr>
            <p:cNvSpPr/>
            <p:nvPr/>
          </p:nvSpPr>
          <p:spPr>
            <a:xfrm>
              <a:off x="640480" y="1129229"/>
              <a:ext cx="2983257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D0316AB-E7D0-E465-EEAB-8B7A8D321A49}"/>
                </a:ext>
              </a:extLst>
            </p:cNvPr>
            <p:cNvGrpSpPr/>
            <p:nvPr/>
          </p:nvGrpSpPr>
          <p:grpSpPr>
            <a:xfrm>
              <a:off x="701156" y="1129229"/>
              <a:ext cx="2893030" cy="5202309"/>
              <a:chOff x="1391971" y="599808"/>
              <a:chExt cx="2984085" cy="5679693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2DB8915-8B8D-DB60-3B5A-7ADF2C7514F1}"/>
                  </a:ext>
                </a:extLst>
              </p:cNvPr>
              <p:cNvGrpSpPr/>
              <p:nvPr/>
            </p:nvGrpSpPr>
            <p:grpSpPr>
              <a:xfrm>
                <a:off x="1579246" y="599808"/>
                <a:ext cx="2673697" cy="309808"/>
                <a:chOff x="1579246" y="599808"/>
                <a:chExt cx="2673697" cy="309808"/>
              </a:xfrm>
            </p:grpSpPr>
            <p:pic>
              <p:nvPicPr>
                <p:cNvPr id="31" name="그림 30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64F17155-C720-2CB5-59F6-901157E20E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32" name="그림 31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B08D2868-5820-C2DF-B758-A8724A486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0DC735E-947E-F260-BD7E-6C96A9118C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96" t="17858" r="16096" b="20000"/>
              <a:stretch/>
            </p:blipFill>
            <p:spPr>
              <a:xfrm>
                <a:off x="1391971" y="830424"/>
                <a:ext cx="2984085" cy="5449077"/>
              </a:xfrm>
              <a:prstGeom prst="rect">
                <a:avLst/>
              </a:prstGeom>
            </p:spPr>
          </p:pic>
        </p:grpSp>
        <p:pic>
          <p:nvPicPr>
            <p:cNvPr id="27" name="그림 26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EA5DA3FB-0752-EAA0-C891-9A3FBECA8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79" y="985520"/>
              <a:ext cx="3297774" cy="5470208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51CF727-D9BC-07BA-E7B0-6E6969C6CEFC}"/>
                </a:ext>
              </a:extLst>
            </p:cNvPr>
            <p:cNvSpPr/>
            <p:nvPr/>
          </p:nvSpPr>
          <p:spPr>
            <a:xfrm>
              <a:off x="1567905" y="3051781"/>
              <a:ext cx="1053947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51" name="그림 50" descr="텍스트이(가) 표시된 사진&#10;&#10;자동 생성된 설명">
              <a:extLst>
                <a:ext uri="{FF2B5EF4-FFF2-40B4-BE49-F238E27FC236}">
                  <a16:creationId xmlns:a16="http://schemas.microsoft.com/office/drawing/2014/main" id="{2FA855DE-D2CE-2D95-C615-246279553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0744" r="199" b="9002"/>
            <a:stretch/>
          </p:blipFill>
          <p:spPr>
            <a:xfrm>
              <a:off x="683148" y="4553789"/>
              <a:ext cx="2907396" cy="1437436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48A60DF-1386-C4B1-51A8-429F21936BA9}"/>
                </a:ext>
              </a:extLst>
            </p:cNvPr>
            <p:cNvGrpSpPr/>
            <p:nvPr/>
          </p:nvGrpSpPr>
          <p:grpSpPr>
            <a:xfrm>
              <a:off x="1464828" y="1620067"/>
              <a:ext cx="1333876" cy="218858"/>
              <a:chOff x="1580678" y="1945214"/>
              <a:chExt cx="2194696" cy="501641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D8526AB-DDD1-EB0C-6F17-337FCB467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550" y="1945214"/>
                <a:ext cx="967824" cy="483661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F21081E-8FB5-7F6D-B3AF-61256951A9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" t="7000" r="78133" b="90555"/>
              <a:stretch/>
            </p:blipFill>
            <p:spPr>
              <a:xfrm>
                <a:off x="1580678" y="1956758"/>
                <a:ext cx="1163627" cy="490097"/>
              </a:xfrm>
              <a:prstGeom prst="rect">
                <a:avLst/>
              </a:prstGeom>
            </p:spPr>
          </p:pic>
        </p:grpSp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13115C2A-0EF4-EA1A-4B55-AE34CDBE1C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5" t="14151" r="17055" b="78232"/>
            <a:stretch/>
          </p:blipFill>
          <p:spPr bwMode="auto">
            <a:xfrm>
              <a:off x="1161692" y="2021841"/>
              <a:ext cx="1940148" cy="42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22F7D34C-E548-AB63-2725-B97F5E1094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0" t="14951" r="18411" b="78921"/>
            <a:stretch/>
          </p:blipFill>
          <p:spPr bwMode="auto">
            <a:xfrm>
              <a:off x="1207912" y="2082112"/>
              <a:ext cx="1847708" cy="354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DD5F6C-625E-8FCA-C7F0-E02C336CE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2" t="15639" r="1106" b="78750"/>
            <a:stretch/>
          </p:blipFill>
          <p:spPr>
            <a:xfrm>
              <a:off x="819149" y="2495441"/>
              <a:ext cx="2640473" cy="38476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A7E8926-1959-A902-6C7A-D6F8888607D0}"/>
                </a:ext>
              </a:extLst>
            </p:cNvPr>
            <p:cNvPicPr>
              <a:picLocks/>
            </p:cNvPicPr>
            <p:nvPr/>
          </p:nvPicPr>
          <p:blipFill rotWithShape="1">
            <a:blip r:embed="rId14"/>
            <a:srcRect t="7886" b="46700"/>
            <a:stretch/>
          </p:blipFill>
          <p:spPr>
            <a:xfrm>
              <a:off x="729757" y="2927591"/>
              <a:ext cx="2823068" cy="1607148"/>
            </a:xfrm>
            <a:prstGeom prst="rect">
              <a:avLst/>
            </a:prstGeom>
          </p:spPr>
        </p:pic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41F173D-B2A0-5CFC-47A5-F8B5A39F0938}"/>
                </a:ext>
              </a:extLst>
            </p:cNvPr>
            <p:cNvSpPr/>
            <p:nvPr/>
          </p:nvSpPr>
          <p:spPr>
            <a:xfrm>
              <a:off x="3208020" y="3021301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6E3DB75A-5166-B262-287C-FF4146E07491}"/>
                </a:ext>
              </a:extLst>
            </p:cNvPr>
            <p:cNvSpPr/>
            <p:nvPr/>
          </p:nvSpPr>
          <p:spPr>
            <a:xfrm>
              <a:off x="3208020" y="3337656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4BC76107-FB24-D9AD-00C6-3ED3BBB07003}"/>
                </a:ext>
              </a:extLst>
            </p:cNvPr>
            <p:cNvSpPr/>
            <p:nvPr/>
          </p:nvSpPr>
          <p:spPr>
            <a:xfrm>
              <a:off x="3208020" y="3654011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F0D23EA-2862-4884-D4FB-E9D361FAF5DE}"/>
                </a:ext>
              </a:extLst>
            </p:cNvPr>
            <p:cNvSpPr/>
            <p:nvPr/>
          </p:nvSpPr>
          <p:spPr>
            <a:xfrm>
              <a:off x="3208020" y="3970366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C93D100C-0AAC-EB1E-7320-3295CA63C0D5}"/>
                </a:ext>
              </a:extLst>
            </p:cNvPr>
            <p:cNvSpPr/>
            <p:nvPr/>
          </p:nvSpPr>
          <p:spPr>
            <a:xfrm>
              <a:off x="3208020" y="4286720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73EA528B-55CA-5424-185A-79606AF4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4" y="1583411"/>
              <a:ext cx="312447" cy="297206"/>
            </a:xfrm>
            <a:prstGeom prst="rect">
              <a:avLst/>
            </a:prstGeom>
          </p:spPr>
        </p:pic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5D51AFE1-7F2B-707C-35F0-1599E3A86B24}"/>
              </a:ext>
            </a:extLst>
          </p:cNvPr>
          <p:cNvGrpSpPr/>
          <p:nvPr/>
        </p:nvGrpSpPr>
        <p:grpSpPr>
          <a:xfrm>
            <a:off x="8326491" y="1137920"/>
            <a:ext cx="3297774" cy="5210604"/>
            <a:chOff x="8224891" y="1229360"/>
            <a:chExt cx="3297774" cy="5470208"/>
          </a:xfrm>
        </p:grpSpPr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CB509D0-BFEB-458F-E6A3-B9DB6A860E38}"/>
                </a:ext>
              </a:extLst>
            </p:cNvPr>
            <p:cNvSpPr/>
            <p:nvPr/>
          </p:nvSpPr>
          <p:spPr>
            <a:xfrm>
              <a:off x="8382492" y="1373069"/>
              <a:ext cx="2983257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E6221D7-7651-5FDA-6AF7-4DB53D278834}"/>
                </a:ext>
              </a:extLst>
            </p:cNvPr>
            <p:cNvGrpSpPr/>
            <p:nvPr/>
          </p:nvGrpSpPr>
          <p:grpSpPr>
            <a:xfrm>
              <a:off x="8443168" y="1373069"/>
              <a:ext cx="2893030" cy="5202309"/>
              <a:chOff x="1391971" y="599808"/>
              <a:chExt cx="2984085" cy="5679693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A5D61807-D9E3-624D-B4CA-DFAEAF74A417}"/>
                  </a:ext>
                </a:extLst>
              </p:cNvPr>
              <p:cNvGrpSpPr/>
              <p:nvPr/>
            </p:nvGrpSpPr>
            <p:grpSpPr>
              <a:xfrm>
                <a:off x="1579246" y="599808"/>
                <a:ext cx="2673697" cy="309808"/>
                <a:chOff x="1579246" y="599808"/>
                <a:chExt cx="2673697" cy="309808"/>
              </a:xfrm>
            </p:grpSpPr>
            <p:pic>
              <p:nvPicPr>
                <p:cNvPr id="136" name="그림 135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D2352300-1A1C-A491-8D64-16F6F5698C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137" name="그림 136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A2229E59-6677-04C3-2EB4-AA0B68EF65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EB84DA33-3930-E7B2-88D3-A5D9A9A616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96" t="17858" r="16096" b="20000"/>
              <a:stretch/>
            </p:blipFill>
            <p:spPr>
              <a:xfrm>
                <a:off x="1391971" y="830424"/>
                <a:ext cx="2984085" cy="5449077"/>
              </a:xfrm>
              <a:prstGeom prst="rect">
                <a:avLst/>
              </a:prstGeom>
            </p:spPr>
          </p:pic>
        </p:grpSp>
        <p:pic>
          <p:nvPicPr>
            <p:cNvPr id="121" name="그림 120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1BEAACFD-B5E4-ED27-09C2-B17106800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91" y="1229360"/>
              <a:ext cx="3297774" cy="5470208"/>
            </a:xfrm>
            <a:prstGeom prst="rect">
              <a:avLst/>
            </a:prstGeom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BBC0FF0-12D7-2BFD-233B-EF6AE36490CA}"/>
                </a:ext>
              </a:extLst>
            </p:cNvPr>
            <p:cNvSpPr/>
            <p:nvPr/>
          </p:nvSpPr>
          <p:spPr>
            <a:xfrm>
              <a:off x="9309917" y="3295621"/>
              <a:ext cx="1053947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F04CC3DC-1852-9394-8E57-D028B3D58F1A}"/>
                </a:ext>
              </a:extLst>
            </p:cNvPr>
            <p:cNvGrpSpPr/>
            <p:nvPr/>
          </p:nvGrpSpPr>
          <p:grpSpPr>
            <a:xfrm>
              <a:off x="9206840" y="1863907"/>
              <a:ext cx="1333876" cy="218858"/>
              <a:chOff x="1580678" y="1945214"/>
              <a:chExt cx="2194696" cy="501641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1B63F65-239D-01D2-1677-6DF23D7CB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550" y="1945214"/>
                <a:ext cx="967824" cy="483661"/>
              </a:xfrm>
              <a:prstGeom prst="rect">
                <a:avLst/>
              </a:prstGeom>
            </p:spPr>
          </p:pic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90CBC0AF-AFD1-4971-7B6E-51BFD0D1EB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" t="7000" r="78133" b="90555"/>
              <a:stretch/>
            </p:blipFill>
            <p:spPr>
              <a:xfrm>
                <a:off x="1580678" y="1956758"/>
                <a:ext cx="1163627" cy="490097"/>
              </a:xfrm>
              <a:prstGeom prst="rect">
                <a:avLst/>
              </a:prstGeom>
            </p:spPr>
          </p:pic>
        </p:grpSp>
        <p:pic>
          <p:nvPicPr>
            <p:cNvPr id="124" name="Picture 3">
              <a:extLst>
                <a:ext uri="{FF2B5EF4-FFF2-40B4-BE49-F238E27FC236}">
                  <a16:creationId xmlns:a16="http://schemas.microsoft.com/office/drawing/2014/main" id="{F7516D7B-F234-2639-E603-C67E5EB18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5" t="14151" r="17055" b="78232"/>
            <a:stretch/>
          </p:blipFill>
          <p:spPr bwMode="auto">
            <a:xfrm>
              <a:off x="8903704" y="2265681"/>
              <a:ext cx="1940148" cy="42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2">
              <a:extLst>
                <a:ext uri="{FF2B5EF4-FFF2-40B4-BE49-F238E27FC236}">
                  <a16:creationId xmlns:a16="http://schemas.microsoft.com/office/drawing/2014/main" id="{52BBB9FB-154C-E625-36B3-936F3F5A47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0" t="14951" r="18411" b="78921"/>
            <a:stretch/>
          </p:blipFill>
          <p:spPr bwMode="auto">
            <a:xfrm>
              <a:off x="8949924" y="2325952"/>
              <a:ext cx="1847708" cy="354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EABD2B5-6ECB-1C51-202E-F51CBFCF040D}"/>
                </a:ext>
              </a:extLst>
            </p:cNvPr>
            <p:cNvGrpSpPr/>
            <p:nvPr/>
          </p:nvGrpSpPr>
          <p:grpSpPr>
            <a:xfrm>
              <a:off x="8494581" y="2875319"/>
              <a:ext cx="2756328" cy="3359745"/>
              <a:chOff x="7966261" y="2562900"/>
              <a:chExt cx="2756328" cy="2727921"/>
            </a:xfrm>
          </p:grpSpPr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FBA6BAB1-1F8D-908C-A9DF-74B82865291E}"/>
                  </a:ext>
                </a:extLst>
              </p:cNvPr>
              <p:cNvGrpSpPr/>
              <p:nvPr/>
            </p:nvGrpSpPr>
            <p:grpSpPr>
              <a:xfrm>
                <a:off x="7966261" y="2843531"/>
                <a:ext cx="2756328" cy="2447290"/>
                <a:chOff x="7925621" y="2589531"/>
                <a:chExt cx="2756328" cy="2447290"/>
              </a:xfrm>
            </p:grpSpPr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DAD1967B-33A7-6242-85CA-997765196A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04" r="75936" b="1027"/>
                <a:stretch/>
              </p:blipFill>
              <p:spPr>
                <a:xfrm>
                  <a:off x="7925621" y="2589531"/>
                  <a:ext cx="688332" cy="2447290"/>
                </a:xfrm>
                <a:prstGeom prst="rect">
                  <a:avLst/>
                </a:prstGeom>
              </p:spPr>
            </p:pic>
            <p:pic>
              <p:nvPicPr>
                <p:cNvPr id="140" name="그림 139">
                  <a:extLst>
                    <a:ext uri="{FF2B5EF4-FFF2-40B4-BE49-F238E27FC236}">
                      <a16:creationId xmlns:a16="http://schemas.microsoft.com/office/drawing/2014/main" id="{4760FA23-CCC9-97D9-0BA7-EA4EFA1553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947" r="257" b="1236"/>
                <a:stretch/>
              </p:blipFill>
              <p:spPr>
                <a:xfrm>
                  <a:off x="8616528" y="2593022"/>
                  <a:ext cx="2065421" cy="2436178"/>
                </a:xfrm>
                <a:prstGeom prst="rect">
                  <a:avLst/>
                </a:prstGeom>
              </p:spPr>
            </p:pic>
          </p:grpSp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89B4D6ED-8E00-C3E4-DE47-2F1ED01052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17" b="18917"/>
              <a:stretch/>
            </p:blipFill>
            <p:spPr>
              <a:xfrm>
                <a:off x="8658860" y="2562900"/>
                <a:ext cx="2054860" cy="284122"/>
              </a:xfrm>
              <a:prstGeom prst="rect">
                <a:avLst/>
              </a:prstGeom>
            </p:spPr>
          </p:pic>
        </p:grp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6B64BF6C-E8D2-B67F-6460-6069A3A3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369" y="1827251"/>
              <a:ext cx="312447" cy="297206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F721D52-0770-0641-555A-9E98859227C6}"/>
                </a:ext>
              </a:extLst>
            </p:cNvPr>
            <p:cNvSpPr txBox="1"/>
            <p:nvPr/>
          </p:nvSpPr>
          <p:spPr>
            <a:xfrm>
              <a:off x="8548888" y="3392780"/>
              <a:ext cx="5817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FAB91FC-22B6-31ED-C988-1C10FB52FCF8}"/>
                </a:ext>
              </a:extLst>
            </p:cNvPr>
            <p:cNvSpPr txBox="1"/>
            <p:nvPr/>
          </p:nvSpPr>
          <p:spPr>
            <a:xfrm>
              <a:off x="8548888" y="3975005"/>
              <a:ext cx="5817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C72D09C-C7AA-2CDD-C087-3658DC1BABA3}"/>
                </a:ext>
              </a:extLst>
            </p:cNvPr>
            <p:cNvSpPr txBox="1"/>
            <p:nvPr/>
          </p:nvSpPr>
          <p:spPr>
            <a:xfrm>
              <a:off x="8548888" y="4594998"/>
              <a:ext cx="5817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8971D1F-46F3-2D88-EC8D-677DD1F09704}"/>
                </a:ext>
              </a:extLst>
            </p:cNvPr>
            <p:cNvSpPr txBox="1"/>
            <p:nvPr/>
          </p:nvSpPr>
          <p:spPr>
            <a:xfrm>
              <a:off x="8548888" y="5207451"/>
              <a:ext cx="5817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0071D98-CBB6-ECF0-4CB2-6BF41FA9FF3C}"/>
                </a:ext>
              </a:extLst>
            </p:cNvPr>
            <p:cNvSpPr txBox="1"/>
            <p:nvPr/>
          </p:nvSpPr>
          <p:spPr>
            <a:xfrm>
              <a:off x="8548888" y="5804664"/>
              <a:ext cx="5817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EE949D-37E0-42AE-4CC9-84C82EF2B3E0}"/>
              </a:ext>
            </a:extLst>
          </p:cNvPr>
          <p:cNvGrpSpPr/>
          <p:nvPr/>
        </p:nvGrpSpPr>
        <p:grpSpPr>
          <a:xfrm>
            <a:off x="4455485" y="1137920"/>
            <a:ext cx="3297774" cy="5210604"/>
            <a:chOff x="4353885" y="1229360"/>
            <a:chExt cx="3297774" cy="547020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5D7C9301-F0C8-CE96-2709-5978B3DF4B29}"/>
                </a:ext>
              </a:extLst>
            </p:cNvPr>
            <p:cNvSpPr/>
            <p:nvPr/>
          </p:nvSpPr>
          <p:spPr>
            <a:xfrm>
              <a:off x="4511486" y="1373069"/>
              <a:ext cx="2983257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288E38B-A701-78CC-5BB8-D0DB995E9B80}"/>
                </a:ext>
              </a:extLst>
            </p:cNvPr>
            <p:cNvGrpSpPr/>
            <p:nvPr/>
          </p:nvGrpSpPr>
          <p:grpSpPr>
            <a:xfrm>
              <a:off x="4572162" y="1373069"/>
              <a:ext cx="2893030" cy="5202309"/>
              <a:chOff x="1391971" y="599808"/>
              <a:chExt cx="2984085" cy="567969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66B67743-9836-8EDC-43DE-7AE85C30809C}"/>
                  </a:ext>
                </a:extLst>
              </p:cNvPr>
              <p:cNvGrpSpPr/>
              <p:nvPr/>
            </p:nvGrpSpPr>
            <p:grpSpPr>
              <a:xfrm>
                <a:off x="1579246" y="599808"/>
                <a:ext cx="2673697" cy="309808"/>
                <a:chOff x="1579246" y="599808"/>
                <a:chExt cx="2673697" cy="309808"/>
              </a:xfrm>
            </p:grpSpPr>
            <p:pic>
              <p:nvPicPr>
                <p:cNvPr id="68" name="그림 67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DCDB4FAE-5ACE-9D1C-E80F-93D9EFA56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69" name="그림 68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02F41254-C946-2AE4-7219-8674A07E6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BCEDCC9B-D630-4C34-712B-5CC71D77C4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96" t="17858" r="16096" b="20000"/>
              <a:stretch/>
            </p:blipFill>
            <p:spPr>
              <a:xfrm>
                <a:off x="1391971" y="830424"/>
                <a:ext cx="2984085" cy="5449077"/>
              </a:xfrm>
              <a:prstGeom prst="rect">
                <a:avLst/>
              </a:prstGeom>
            </p:spPr>
          </p:pic>
        </p:grpSp>
        <p:pic>
          <p:nvPicPr>
            <p:cNvPr id="56" name="그림 55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96334FEF-DC96-1FBD-207D-468C34FB4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885" y="1229360"/>
              <a:ext cx="3297774" cy="5470208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63FADF-46F6-CDB7-EECC-7B3980C7FB4A}"/>
                </a:ext>
              </a:extLst>
            </p:cNvPr>
            <p:cNvSpPr/>
            <p:nvPr/>
          </p:nvSpPr>
          <p:spPr>
            <a:xfrm>
              <a:off x="5438911" y="3295621"/>
              <a:ext cx="1053947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89BEF22-6423-077C-24C7-F7AF498FEDB0}"/>
                </a:ext>
              </a:extLst>
            </p:cNvPr>
            <p:cNvGrpSpPr/>
            <p:nvPr/>
          </p:nvGrpSpPr>
          <p:grpSpPr>
            <a:xfrm>
              <a:off x="5335834" y="1863907"/>
              <a:ext cx="1333876" cy="218858"/>
              <a:chOff x="1580678" y="1945214"/>
              <a:chExt cx="2194696" cy="501641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F53CFCD4-9081-63CA-F8B5-5785572E4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550" y="1945214"/>
                <a:ext cx="967824" cy="483661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C7155ADB-8ADE-9DE6-56CC-C2C8450052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" t="7000" r="78133" b="90555"/>
              <a:stretch/>
            </p:blipFill>
            <p:spPr>
              <a:xfrm>
                <a:off x="1580678" y="1956758"/>
                <a:ext cx="1163627" cy="490097"/>
              </a:xfrm>
              <a:prstGeom prst="rect">
                <a:avLst/>
              </a:prstGeom>
            </p:spPr>
          </p:pic>
        </p:grpSp>
        <p:pic>
          <p:nvPicPr>
            <p:cNvPr id="60" name="Picture 3">
              <a:extLst>
                <a:ext uri="{FF2B5EF4-FFF2-40B4-BE49-F238E27FC236}">
                  <a16:creationId xmlns:a16="http://schemas.microsoft.com/office/drawing/2014/main" id="{2A9CFBFA-6A71-F48B-F5CD-F7F0708EBB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5" t="14151" r="17055" b="78232"/>
            <a:stretch/>
          </p:blipFill>
          <p:spPr bwMode="auto">
            <a:xfrm>
              <a:off x="5032698" y="2265681"/>
              <a:ext cx="1940148" cy="42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A24BEC01-851E-60C5-63F7-81806C005C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0" t="14951" r="18411" b="78921"/>
            <a:stretch/>
          </p:blipFill>
          <p:spPr bwMode="auto">
            <a:xfrm>
              <a:off x="5078918" y="2325952"/>
              <a:ext cx="1847708" cy="354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C91841EA-2295-5B78-88C3-38FBC7B42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75" b="34475"/>
            <a:stretch/>
          </p:blipFill>
          <p:spPr bwMode="auto">
            <a:xfrm>
              <a:off x="4623547" y="2749985"/>
              <a:ext cx="2758450" cy="1732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23B0E69-DF97-E300-CFDB-D2A064C35A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" t="71193" r="5333" b="3837"/>
            <a:stretch/>
          </p:blipFill>
          <p:spPr bwMode="auto">
            <a:xfrm>
              <a:off x="4753723" y="4693696"/>
              <a:ext cx="2498098" cy="1650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DE98C4F-DF18-E138-D6CC-6B72486587CC}"/>
                </a:ext>
              </a:extLst>
            </p:cNvPr>
            <p:cNvCxnSpPr>
              <a:cxnSpLocks/>
            </p:cNvCxnSpPr>
            <p:nvPr/>
          </p:nvCxnSpPr>
          <p:spPr>
            <a:xfrm>
              <a:off x="6010258" y="4718856"/>
              <a:ext cx="558863" cy="0"/>
            </a:xfrm>
            <a:prstGeom prst="line">
              <a:avLst/>
            </a:prstGeom>
            <a:ln w="63500">
              <a:solidFill>
                <a:srgbClr val="FFC5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2E8954E-D399-2AEE-B47B-DA0B074E0491}"/>
                </a:ext>
              </a:extLst>
            </p:cNvPr>
            <p:cNvSpPr txBox="1"/>
            <p:nvPr/>
          </p:nvSpPr>
          <p:spPr>
            <a:xfrm>
              <a:off x="5979841" y="4533264"/>
              <a:ext cx="619760" cy="24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우리기업</a:t>
              </a: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1C98F6D4-1B8D-9241-6722-E00B339DADB0}"/>
                </a:ext>
              </a:extLst>
            </p:cNvPr>
            <p:cNvCxnSpPr>
              <a:cxnSpLocks/>
            </p:cNvCxnSpPr>
            <p:nvPr/>
          </p:nvCxnSpPr>
          <p:spPr>
            <a:xfrm>
              <a:off x="6643800" y="4718856"/>
              <a:ext cx="558863" cy="0"/>
            </a:xfrm>
            <a:prstGeom prst="line">
              <a:avLst/>
            </a:prstGeom>
            <a:ln w="63500">
              <a:solidFill>
                <a:srgbClr val="FFF3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C326F0E-D1A3-E6FB-DD77-D0ADC2F024E5}"/>
                </a:ext>
              </a:extLst>
            </p:cNvPr>
            <p:cNvSpPr txBox="1"/>
            <p:nvPr/>
          </p:nvSpPr>
          <p:spPr>
            <a:xfrm>
              <a:off x="6603192" y="4533264"/>
              <a:ext cx="619760" cy="24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경쟁기업</a:t>
              </a:r>
            </a:p>
          </p:txBody>
        </p:sp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9E81D592-F996-FB83-EA86-BD0554223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251" y="1827251"/>
              <a:ext cx="312447" cy="297206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00C599D-F7B1-D9FC-F9C0-E71AE138F814}"/>
                </a:ext>
              </a:extLst>
            </p:cNvPr>
            <p:cNvSpPr txBox="1"/>
            <p:nvPr/>
          </p:nvSpPr>
          <p:spPr>
            <a:xfrm>
              <a:off x="5488557" y="2792349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사외이사 비율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57A1038-BA4D-65E2-6DEF-7FAAA1A9BE2F}"/>
                </a:ext>
              </a:extLst>
            </p:cNvPr>
            <p:cNvSpPr txBox="1"/>
            <p:nvPr/>
          </p:nvSpPr>
          <p:spPr>
            <a:xfrm>
              <a:off x="6675659" y="3178523"/>
              <a:ext cx="6074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배당정책 및 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이행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5F280C5-87AA-07D8-1994-F3B15FB0D6E9}"/>
                </a:ext>
              </a:extLst>
            </p:cNvPr>
            <p:cNvSpPr txBox="1"/>
            <p:nvPr/>
          </p:nvSpPr>
          <p:spPr>
            <a:xfrm>
              <a:off x="6666415" y="3898516"/>
              <a:ext cx="4278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감사기구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전문성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B9566F6-A339-0176-A240-A648A7052767}"/>
                </a:ext>
              </a:extLst>
            </p:cNvPr>
            <p:cNvSpPr txBox="1"/>
            <p:nvPr/>
          </p:nvSpPr>
          <p:spPr>
            <a:xfrm>
              <a:off x="4900160" y="3852796"/>
              <a:ext cx="4768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주주총회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소집 공고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2B48D95-0E71-C442-252C-38801D2FE56C}"/>
                </a:ext>
              </a:extLst>
            </p:cNvPr>
            <p:cNvSpPr txBox="1"/>
            <p:nvPr/>
          </p:nvSpPr>
          <p:spPr>
            <a:xfrm>
              <a:off x="4776658" y="3160177"/>
              <a:ext cx="61284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임원 </a:t>
              </a:r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직원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보수비율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D724C9D-5B0A-CAB5-6049-30F8507716B0}"/>
                </a:ext>
              </a:extLst>
            </p:cNvPr>
            <p:cNvSpPr txBox="1"/>
            <p:nvPr/>
          </p:nvSpPr>
          <p:spPr>
            <a:xfrm>
              <a:off x="5419439" y="4289923"/>
              <a:ext cx="1211534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내부거래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51FB6B-BDAE-16F3-47EE-E918D145479A}"/>
                </a:ext>
              </a:extLst>
            </p:cNvPr>
            <p:cNvSpPr txBox="1"/>
            <p:nvPr/>
          </p:nvSpPr>
          <p:spPr>
            <a:xfrm>
              <a:off x="4888539" y="479060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사외이사 비율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A56CDC9-0D74-9A20-F246-91F7CB08D3AD}"/>
                </a:ext>
              </a:extLst>
            </p:cNvPr>
            <p:cNvSpPr txBox="1"/>
            <p:nvPr/>
          </p:nvSpPr>
          <p:spPr>
            <a:xfrm>
              <a:off x="4888539" y="506419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배당정책 및 이행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78C7E37-9743-4693-4FCF-C188C340AD03}"/>
                </a:ext>
              </a:extLst>
            </p:cNvPr>
            <p:cNvSpPr txBox="1"/>
            <p:nvPr/>
          </p:nvSpPr>
          <p:spPr>
            <a:xfrm>
              <a:off x="4888539" y="533778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감사기구 전문성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F37980C-341F-7577-4DCA-CC9AAE0B96F4}"/>
                </a:ext>
              </a:extLst>
            </p:cNvPr>
            <p:cNvSpPr txBox="1"/>
            <p:nvPr/>
          </p:nvSpPr>
          <p:spPr>
            <a:xfrm>
              <a:off x="4888539" y="561137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내부거래</a:t>
              </a:r>
              <a:endPara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24AADED-EBEC-0F99-2B07-A997317A0023}"/>
                </a:ext>
              </a:extLst>
            </p:cNvPr>
            <p:cNvSpPr txBox="1"/>
            <p:nvPr/>
          </p:nvSpPr>
          <p:spPr>
            <a:xfrm>
              <a:off x="4888539" y="588496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주주총회 소집 공고</a:t>
              </a:r>
              <a:endPara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9CF8D07-D605-A628-4CEE-981D513E1208}"/>
                </a:ext>
              </a:extLst>
            </p:cNvPr>
            <p:cNvSpPr txBox="1"/>
            <p:nvPr/>
          </p:nvSpPr>
          <p:spPr>
            <a:xfrm>
              <a:off x="4888539" y="6158553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임원 </a:t>
              </a:r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직원 보수비율</a:t>
              </a:r>
            </a:p>
          </p:txBody>
        </p:sp>
      </p:grpSp>
      <p:pic>
        <p:nvPicPr>
          <p:cNvPr id="128" name="Picture 2">
            <a:extLst>
              <a:ext uri="{FF2B5EF4-FFF2-40B4-BE49-F238E27FC236}">
                <a16:creationId xmlns:a16="http://schemas.microsoft.com/office/drawing/2014/main" id="{75FE95D5-2CB1-F6F8-0360-E93C8F26E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0" t="14951" r="18411" b="78921"/>
          <a:stretch/>
        </p:blipFill>
        <p:spPr bwMode="auto">
          <a:xfrm>
            <a:off x="9222119" y="2234512"/>
            <a:ext cx="1847708" cy="354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41106E2-9057-43F8-FE0B-A74EDB2E8FD0}"/>
              </a:ext>
            </a:extLst>
          </p:cNvPr>
          <p:cNvGrpSpPr/>
          <p:nvPr/>
        </p:nvGrpSpPr>
        <p:grpSpPr>
          <a:xfrm>
            <a:off x="174478" y="169334"/>
            <a:ext cx="11853334" cy="6519333"/>
            <a:chOff x="174478" y="169334"/>
            <a:chExt cx="11853334" cy="6519333"/>
          </a:xfrm>
        </p:grpSpPr>
        <p:sp>
          <p:nvSpPr>
            <p:cNvPr id="131" name="Google Shape;181;p6">
              <a:extLst>
                <a:ext uri="{FF2B5EF4-FFF2-40B4-BE49-F238E27FC236}">
                  <a16:creationId xmlns:a16="http://schemas.microsoft.com/office/drawing/2014/main" id="{6F46B437-D8F9-AD96-AA8F-116D97FBFE63}"/>
                </a:ext>
              </a:extLst>
            </p:cNvPr>
            <p:cNvSpPr/>
            <p:nvPr/>
          </p:nvSpPr>
          <p:spPr>
            <a:xfrm>
              <a:off x="174479" y="169334"/>
              <a:ext cx="11853333" cy="6519333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88;p6">
              <a:extLst>
                <a:ext uri="{FF2B5EF4-FFF2-40B4-BE49-F238E27FC236}">
                  <a16:creationId xmlns:a16="http://schemas.microsoft.com/office/drawing/2014/main" id="{DD1EEFFC-42FA-99D2-3DB0-E0700FA9A5B2}"/>
                </a:ext>
              </a:extLst>
            </p:cNvPr>
            <p:cNvSpPr/>
            <p:nvPr/>
          </p:nvSpPr>
          <p:spPr>
            <a:xfrm>
              <a:off x="174478" y="253581"/>
              <a:ext cx="136995" cy="1077508"/>
            </a:xfrm>
            <a:prstGeom prst="rec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465;p29">
            <a:extLst>
              <a:ext uri="{FF2B5EF4-FFF2-40B4-BE49-F238E27FC236}">
                <a16:creationId xmlns:a16="http://schemas.microsoft.com/office/drawing/2014/main" id="{DCA600A5-2CB6-5A64-B7C8-CDCA30EF7BD8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98" name="Google Shape;466;p29">
              <a:extLst>
                <a:ext uri="{FF2B5EF4-FFF2-40B4-BE49-F238E27FC236}">
                  <a16:creationId xmlns:a16="http://schemas.microsoft.com/office/drawing/2014/main" id="{F4A1F77C-0F18-F4BD-5D18-23B72A5E0806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467;p29">
              <a:extLst>
                <a:ext uri="{FF2B5EF4-FFF2-40B4-BE49-F238E27FC236}">
                  <a16:creationId xmlns:a16="http://schemas.microsoft.com/office/drawing/2014/main" id="{6A6C14AC-A934-055A-D4DC-C2DDC5D70928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468;p29">
              <a:extLst>
                <a:ext uri="{FF2B5EF4-FFF2-40B4-BE49-F238E27FC236}">
                  <a16:creationId xmlns:a16="http://schemas.microsoft.com/office/drawing/2014/main" id="{C334643E-06EE-B931-3B65-F11B0CFF4847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469;p29">
              <a:extLst>
                <a:ext uri="{FF2B5EF4-FFF2-40B4-BE49-F238E27FC236}">
                  <a16:creationId xmlns:a16="http://schemas.microsoft.com/office/drawing/2014/main" id="{9449A7B6-2836-151C-912B-0194004DA303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470;p29">
              <a:extLst>
                <a:ext uri="{FF2B5EF4-FFF2-40B4-BE49-F238E27FC236}">
                  <a16:creationId xmlns:a16="http://schemas.microsoft.com/office/drawing/2014/main" id="{A241CEDB-9EFF-EA97-D4C2-82A8D25CF704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471;p29">
              <a:extLst>
                <a:ext uri="{FF2B5EF4-FFF2-40B4-BE49-F238E27FC236}">
                  <a16:creationId xmlns:a16="http://schemas.microsoft.com/office/drawing/2014/main" id="{7BB3FB81-28CC-C586-334A-C7789465CBDB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06668DF8-AF5F-1273-42CD-78266ACF5591}"/>
              </a:ext>
            </a:extLst>
          </p:cNvPr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업계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탭 내 주요 서비스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9A2425FF-F5CE-35BB-1D50-8034E26278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65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0DE430C6-E928-4BD6-50BA-892E2E9907C8}"/>
              </a:ext>
            </a:extLst>
          </p:cNvPr>
          <p:cNvGrpSpPr/>
          <p:nvPr/>
        </p:nvGrpSpPr>
        <p:grpSpPr>
          <a:xfrm>
            <a:off x="3886525" y="1137920"/>
            <a:ext cx="3297774" cy="5470208"/>
            <a:chOff x="4353885" y="1229360"/>
            <a:chExt cx="3297774" cy="5470208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BA2B0280-76B9-21FC-4219-3D968BA67C2F}"/>
                </a:ext>
              </a:extLst>
            </p:cNvPr>
            <p:cNvSpPr/>
            <p:nvPr/>
          </p:nvSpPr>
          <p:spPr>
            <a:xfrm>
              <a:off x="4511486" y="1373069"/>
              <a:ext cx="2983257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4431CC6-705B-1AD9-E95E-94BD8FE7D7F1}"/>
                </a:ext>
              </a:extLst>
            </p:cNvPr>
            <p:cNvGrpSpPr/>
            <p:nvPr/>
          </p:nvGrpSpPr>
          <p:grpSpPr>
            <a:xfrm>
              <a:off x="4572162" y="1373069"/>
              <a:ext cx="2893030" cy="5202309"/>
              <a:chOff x="1391971" y="599808"/>
              <a:chExt cx="2984085" cy="5679693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3B3BF32-8C1B-D4B0-D3F1-0159B2586F11}"/>
                  </a:ext>
                </a:extLst>
              </p:cNvPr>
              <p:cNvGrpSpPr/>
              <p:nvPr/>
            </p:nvGrpSpPr>
            <p:grpSpPr>
              <a:xfrm>
                <a:off x="1579246" y="599808"/>
                <a:ext cx="2673697" cy="309808"/>
                <a:chOff x="1579246" y="599808"/>
                <a:chExt cx="2673697" cy="309808"/>
              </a:xfrm>
            </p:grpSpPr>
            <p:pic>
              <p:nvPicPr>
                <p:cNvPr id="111" name="그림 110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66B96A55-3782-2516-6DCA-E9A66CC6F5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112" name="그림 111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464365BF-151A-B6E4-9ADD-7AB8332F62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C5DA6F98-369A-8F92-55B9-5DC8A645B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96" t="17858" r="16096" b="20000"/>
              <a:stretch/>
            </p:blipFill>
            <p:spPr>
              <a:xfrm>
                <a:off x="1391971" y="830424"/>
                <a:ext cx="2984085" cy="5449077"/>
              </a:xfrm>
              <a:prstGeom prst="rect">
                <a:avLst/>
              </a:prstGeom>
            </p:spPr>
          </p:pic>
        </p:grpSp>
        <p:pic>
          <p:nvPicPr>
            <p:cNvPr id="83" name="그림 82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0279DC3B-BF68-D326-29FC-FAC6BA9D7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885" y="1229360"/>
              <a:ext cx="3297774" cy="5470208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3BF9F0-0DCF-0192-F5D9-E4AD7883F152}"/>
                </a:ext>
              </a:extLst>
            </p:cNvPr>
            <p:cNvSpPr/>
            <p:nvPr/>
          </p:nvSpPr>
          <p:spPr>
            <a:xfrm>
              <a:off x="5438911" y="3295621"/>
              <a:ext cx="1053947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33CB1EA1-1A3D-D446-536A-71A6EDE83CF5}"/>
                </a:ext>
              </a:extLst>
            </p:cNvPr>
            <p:cNvGrpSpPr/>
            <p:nvPr/>
          </p:nvGrpSpPr>
          <p:grpSpPr>
            <a:xfrm>
              <a:off x="5335834" y="1863907"/>
              <a:ext cx="1333876" cy="218858"/>
              <a:chOff x="1580678" y="1945214"/>
              <a:chExt cx="2194696" cy="501641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A10BEA32-48B4-A5C6-F20E-8D44BC109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550" y="1945214"/>
                <a:ext cx="967824" cy="483661"/>
              </a:xfrm>
              <a:prstGeom prst="rect">
                <a:avLst/>
              </a:prstGeom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5755CCB8-D9B1-175C-5F5B-D98B906D2A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" t="7000" r="78133" b="90555"/>
              <a:stretch/>
            </p:blipFill>
            <p:spPr>
              <a:xfrm>
                <a:off x="1580678" y="1956758"/>
                <a:ext cx="1163627" cy="490097"/>
              </a:xfrm>
              <a:prstGeom prst="rect">
                <a:avLst/>
              </a:prstGeom>
            </p:spPr>
          </p:pic>
        </p:grpSp>
        <p:pic>
          <p:nvPicPr>
            <p:cNvPr id="86" name="Picture 3">
              <a:extLst>
                <a:ext uri="{FF2B5EF4-FFF2-40B4-BE49-F238E27FC236}">
                  <a16:creationId xmlns:a16="http://schemas.microsoft.com/office/drawing/2014/main" id="{441D371F-1BD9-496D-8083-38373BF547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5" t="14151" r="17055" b="78232"/>
            <a:stretch/>
          </p:blipFill>
          <p:spPr bwMode="auto">
            <a:xfrm>
              <a:off x="5032698" y="2265681"/>
              <a:ext cx="1940148" cy="42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986A434F-6D87-C251-FFD5-E3FB895003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0" t="14951" r="18411" b="78921"/>
            <a:stretch/>
          </p:blipFill>
          <p:spPr bwMode="auto">
            <a:xfrm>
              <a:off x="5078918" y="2325952"/>
              <a:ext cx="1847708" cy="354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" name="Picture 2">
              <a:extLst>
                <a:ext uri="{FF2B5EF4-FFF2-40B4-BE49-F238E27FC236}">
                  <a16:creationId xmlns:a16="http://schemas.microsoft.com/office/drawing/2014/main" id="{14A778C8-DCA8-4AB1-95E8-DBFB61F3A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75" b="34475"/>
            <a:stretch/>
          </p:blipFill>
          <p:spPr bwMode="auto">
            <a:xfrm>
              <a:off x="4623547" y="2749985"/>
              <a:ext cx="2758450" cy="1732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F5A7C93F-C0C3-4CD1-2286-59A356974C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" t="71193" r="5333" b="3837"/>
            <a:stretch/>
          </p:blipFill>
          <p:spPr bwMode="auto">
            <a:xfrm>
              <a:off x="4753723" y="4693696"/>
              <a:ext cx="2498098" cy="1650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F45FA041-7E5D-56A7-D3BD-4061BC0D83B1}"/>
                </a:ext>
              </a:extLst>
            </p:cNvPr>
            <p:cNvCxnSpPr>
              <a:cxnSpLocks/>
            </p:cNvCxnSpPr>
            <p:nvPr/>
          </p:nvCxnSpPr>
          <p:spPr>
            <a:xfrm>
              <a:off x="6010258" y="4718856"/>
              <a:ext cx="558863" cy="0"/>
            </a:xfrm>
            <a:prstGeom prst="line">
              <a:avLst/>
            </a:prstGeom>
            <a:ln w="63500">
              <a:solidFill>
                <a:srgbClr val="FFC5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35E908-FC76-E4ED-C24D-2F9290743E3F}"/>
                </a:ext>
              </a:extLst>
            </p:cNvPr>
            <p:cNvSpPr txBox="1"/>
            <p:nvPr/>
          </p:nvSpPr>
          <p:spPr>
            <a:xfrm>
              <a:off x="5979841" y="4533264"/>
              <a:ext cx="6197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우리기업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CAC1563-4DCE-0C24-90DE-7F2EE07069BF}"/>
                </a:ext>
              </a:extLst>
            </p:cNvPr>
            <p:cNvCxnSpPr>
              <a:cxnSpLocks/>
            </p:cNvCxnSpPr>
            <p:nvPr/>
          </p:nvCxnSpPr>
          <p:spPr>
            <a:xfrm>
              <a:off x="6643800" y="4718856"/>
              <a:ext cx="558863" cy="0"/>
            </a:xfrm>
            <a:prstGeom prst="line">
              <a:avLst/>
            </a:prstGeom>
            <a:ln w="63500">
              <a:solidFill>
                <a:srgbClr val="FFF3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4663468-0F57-4D00-E003-09D7AFA09164}"/>
                </a:ext>
              </a:extLst>
            </p:cNvPr>
            <p:cNvSpPr txBox="1"/>
            <p:nvPr/>
          </p:nvSpPr>
          <p:spPr>
            <a:xfrm>
              <a:off x="6603192" y="4533264"/>
              <a:ext cx="6197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경쟁기업</a:t>
              </a: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8734684C-C4B9-80AA-AD99-8243420D1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251" y="1827251"/>
              <a:ext cx="312447" cy="29720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AE26C02-64E3-9D87-57E8-F649FC0E2A86}"/>
                </a:ext>
              </a:extLst>
            </p:cNvPr>
            <p:cNvSpPr txBox="1"/>
            <p:nvPr/>
          </p:nvSpPr>
          <p:spPr>
            <a:xfrm>
              <a:off x="5488557" y="2792349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사외이사 비율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5089597-1F7C-5974-5620-4068B8D99C77}"/>
                </a:ext>
              </a:extLst>
            </p:cNvPr>
            <p:cNvSpPr txBox="1"/>
            <p:nvPr/>
          </p:nvSpPr>
          <p:spPr>
            <a:xfrm>
              <a:off x="6675659" y="3178523"/>
              <a:ext cx="6074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배당정책 및 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이행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A89BDB4-0706-F4E7-57AC-E139D68C30C5}"/>
                </a:ext>
              </a:extLst>
            </p:cNvPr>
            <p:cNvSpPr txBox="1"/>
            <p:nvPr/>
          </p:nvSpPr>
          <p:spPr>
            <a:xfrm>
              <a:off x="6666415" y="3898516"/>
              <a:ext cx="4278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감사기구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전문성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367CA05-6F7D-75D2-5BBF-F7BDA9AD3F25}"/>
                </a:ext>
              </a:extLst>
            </p:cNvPr>
            <p:cNvSpPr txBox="1"/>
            <p:nvPr/>
          </p:nvSpPr>
          <p:spPr>
            <a:xfrm>
              <a:off x="4900160" y="3852796"/>
              <a:ext cx="4768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주주총회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소집 공고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9E6D688-2EDE-BBE6-7864-C716089305E9}"/>
                </a:ext>
              </a:extLst>
            </p:cNvPr>
            <p:cNvSpPr txBox="1"/>
            <p:nvPr/>
          </p:nvSpPr>
          <p:spPr>
            <a:xfrm>
              <a:off x="4776658" y="3160177"/>
              <a:ext cx="61284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임원 </a:t>
              </a:r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직원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보수비율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29ECC6D-0984-7D65-F342-0B1E6819B438}"/>
                </a:ext>
              </a:extLst>
            </p:cNvPr>
            <p:cNvSpPr txBox="1"/>
            <p:nvPr/>
          </p:nvSpPr>
          <p:spPr>
            <a:xfrm>
              <a:off x="5419439" y="4289923"/>
              <a:ext cx="1211534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내부거래</a:t>
              </a:r>
              <a:endPara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8F0AA55-615A-5B2E-24C5-01DFB4272FF8}"/>
                </a:ext>
              </a:extLst>
            </p:cNvPr>
            <p:cNvSpPr txBox="1"/>
            <p:nvPr/>
          </p:nvSpPr>
          <p:spPr>
            <a:xfrm>
              <a:off x="4888539" y="479060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사외이사 비율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14D3EEB-7570-CB58-EF68-62F715992DEC}"/>
                </a:ext>
              </a:extLst>
            </p:cNvPr>
            <p:cNvSpPr txBox="1"/>
            <p:nvPr/>
          </p:nvSpPr>
          <p:spPr>
            <a:xfrm>
              <a:off x="4888539" y="506419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배당정책 및 이행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CC9D9F7-0FF5-5497-C5AD-D651AD35FBD1}"/>
                </a:ext>
              </a:extLst>
            </p:cNvPr>
            <p:cNvSpPr txBox="1"/>
            <p:nvPr/>
          </p:nvSpPr>
          <p:spPr>
            <a:xfrm>
              <a:off x="4888539" y="533778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감사기구 전문성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AD5B29-3732-F75C-7F59-1574D2A76F2B}"/>
                </a:ext>
              </a:extLst>
            </p:cNvPr>
            <p:cNvSpPr txBox="1"/>
            <p:nvPr/>
          </p:nvSpPr>
          <p:spPr>
            <a:xfrm>
              <a:off x="4888539" y="561137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내부거래</a:t>
              </a:r>
              <a:endPara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7BFE973-7D61-3228-F981-5F6730CF786F}"/>
                </a:ext>
              </a:extLst>
            </p:cNvPr>
            <p:cNvSpPr txBox="1"/>
            <p:nvPr/>
          </p:nvSpPr>
          <p:spPr>
            <a:xfrm>
              <a:off x="4888539" y="5884964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주주총회 소집 공고</a:t>
              </a:r>
              <a:endPara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2B0B6FF-C0E1-AF35-8EE3-1721AAF9572E}"/>
                </a:ext>
              </a:extLst>
            </p:cNvPr>
            <p:cNvSpPr txBox="1"/>
            <p:nvPr/>
          </p:nvSpPr>
          <p:spPr>
            <a:xfrm>
              <a:off x="4888539" y="6158553"/>
              <a:ext cx="112566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임원 </a:t>
              </a:r>
              <a:r>
                <a:rPr lang="en-US" altLang="ko-KR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9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직원 보수비율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21FBDC-6018-E3C6-03FB-E35193C01271}"/>
              </a:ext>
            </a:extLst>
          </p:cNvPr>
          <p:cNvGrpSpPr/>
          <p:nvPr/>
        </p:nvGrpSpPr>
        <p:grpSpPr>
          <a:xfrm>
            <a:off x="493039" y="1137920"/>
            <a:ext cx="3297774" cy="5470208"/>
            <a:chOff x="482879" y="985520"/>
            <a:chExt cx="3297774" cy="5470208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CC03AF6-6657-31C0-9290-71B407E404CE}"/>
                </a:ext>
              </a:extLst>
            </p:cNvPr>
            <p:cNvSpPr/>
            <p:nvPr/>
          </p:nvSpPr>
          <p:spPr>
            <a:xfrm>
              <a:off x="640480" y="1129229"/>
              <a:ext cx="2983257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98E6D85-6D37-E393-53C0-D75FD99F962A}"/>
                </a:ext>
              </a:extLst>
            </p:cNvPr>
            <p:cNvGrpSpPr/>
            <p:nvPr/>
          </p:nvGrpSpPr>
          <p:grpSpPr>
            <a:xfrm>
              <a:off x="701156" y="1129229"/>
              <a:ext cx="2893030" cy="5202309"/>
              <a:chOff x="1391971" y="599808"/>
              <a:chExt cx="2984085" cy="567969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00B6C3F-05D5-D88E-3AC3-A687F88F6202}"/>
                  </a:ext>
                </a:extLst>
              </p:cNvPr>
              <p:cNvGrpSpPr/>
              <p:nvPr/>
            </p:nvGrpSpPr>
            <p:grpSpPr>
              <a:xfrm>
                <a:off x="1579246" y="599808"/>
                <a:ext cx="2673697" cy="309808"/>
                <a:chOff x="1579246" y="599808"/>
                <a:chExt cx="2673697" cy="309808"/>
              </a:xfrm>
            </p:grpSpPr>
            <p:pic>
              <p:nvPicPr>
                <p:cNvPr id="76" name="그림 75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FE8C7D51-25B9-8353-F047-85F166DF55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77" name="그림 76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6515546D-1AFE-9D33-416F-60458B039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6E5A1D3-60D2-CFF5-F9FC-CD213D60BE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96" t="17858" r="16096" b="20000"/>
              <a:stretch/>
            </p:blipFill>
            <p:spPr>
              <a:xfrm>
                <a:off x="1391971" y="830424"/>
                <a:ext cx="2984085" cy="5449077"/>
              </a:xfrm>
              <a:prstGeom prst="rect">
                <a:avLst/>
              </a:prstGeom>
            </p:spPr>
          </p:pic>
        </p:grpSp>
        <p:pic>
          <p:nvPicPr>
            <p:cNvPr id="58" name="그림 57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CF2034FA-AE78-5BDD-E986-376815B8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79" y="985520"/>
              <a:ext cx="3297774" cy="5470208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FFCBA24-566F-85E4-02AC-BC2549844788}"/>
                </a:ext>
              </a:extLst>
            </p:cNvPr>
            <p:cNvSpPr/>
            <p:nvPr/>
          </p:nvSpPr>
          <p:spPr>
            <a:xfrm>
              <a:off x="1567905" y="3051781"/>
              <a:ext cx="1053947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60" name="그림 59" descr="텍스트이(가) 표시된 사진&#10;&#10;자동 생성된 설명">
              <a:extLst>
                <a:ext uri="{FF2B5EF4-FFF2-40B4-BE49-F238E27FC236}">
                  <a16:creationId xmlns:a16="http://schemas.microsoft.com/office/drawing/2014/main" id="{3832F5D0-B18B-5DFC-AFC8-0289BBFD6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0744" r="199" b="9002"/>
            <a:stretch/>
          </p:blipFill>
          <p:spPr>
            <a:xfrm>
              <a:off x="683148" y="4553789"/>
              <a:ext cx="2907396" cy="1437436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EFC6CB9-D5B1-152A-D01D-9900DA37843F}"/>
                </a:ext>
              </a:extLst>
            </p:cNvPr>
            <p:cNvGrpSpPr/>
            <p:nvPr/>
          </p:nvGrpSpPr>
          <p:grpSpPr>
            <a:xfrm>
              <a:off x="1464828" y="1620067"/>
              <a:ext cx="1333876" cy="218858"/>
              <a:chOff x="1580678" y="1945214"/>
              <a:chExt cx="2194696" cy="501641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B6891596-4D30-2225-E840-F4A0E3677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550" y="1945214"/>
                <a:ext cx="967824" cy="483661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E9399240-777B-0CCF-B2F0-7CF02B9311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" t="7000" r="78133" b="90555"/>
              <a:stretch/>
            </p:blipFill>
            <p:spPr>
              <a:xfrm>
                <a:off x="1580678" y="1956758"/>
                <a:ext cx="1163627" cy="490097"/>
              </a:xfrm>
              <a:prstGeom prst="rect">
                <a:avLst/>
              </a:prstGeom>
            </p:spPr>
          </p:pic>
        </p:grpSp>
        <p:pic>
          <p:nvPicPr>
            <p:cNvPr id="62" name="Picture 3">
              <a:extLst>
                <a:ext uri="{FF2B5EF4-FFF2-40B4-BE49-F238E27FC236}">
                  <a16:creationId xmlns:a16="http://schemas.microsoft.com/office/drawing/2014/main" id="{C29B69F6-2F90-0203-B4D7-631010FD6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5" t="14151" r="17055" b="78232"/>
            <a:stretch/>
          </p:blipFill>
          <p:spPr bwMode="auto">
            <a:xfrm>
              <a:off x="1161692" y="2021841"/>
              <a:ext cx="1940148" cy="42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FD13A1A6-8544-24D9-E482-00ED77CE81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0" t="14951" r="18411" b="78921"/>
            <a:stretch/>
          </p:blipFill>
          <p:spPr bwMode="auto">
            <a:xfrm>
              <a:off x="1207912" y="2082112"/>
              <a:ext cx="1847708" cy="354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그림 63" descr="텍스트이(가) 표시된 사진&#10;&#10;자동 생성된 설명">
              <a:extLst>
                <a:ext uri="{FF2B5EF4-FFF2-40B4-BE49-F238E27FC236}">
                  <a16:creationId xmlns:a16="http://schemas.microsoft.com/office/drawing/2014/main" id="{528E2B88-88C2-3CD5-11BA-0B2A9FA4C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2" t="15639" r="1106" b="78750"/>
            <a:stretch/>
          </p:blipFill>
          <p:spPr>
            <a:xfrm>
              <a:off x="819149" y="2495441"/>
              <a:ext cx="2640473" cy="38476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05E5476-5A53-37AE-A049-A6B7E8226254}"/>
                </a:ext>
              </a:extLst>
            </p:cNvPr>
            <p:cNvPicPr>
              <a:picLocks/>
            </p:cNvPicPr>
            <p:nvPr/>
          </p:nvPicPr>
          <p:blipFill rotWithShape="1">
            <a:blip r:embed="rId16"/>
            <a:srcRect t="7886" b="46700"/>
            <a:stretch/>
          </p:blipFill>
          <p:spPr>
            <a:xfrm>
              <a:off x="729757" y="2927591"/>
              <a:ext cx="2823068" cy="1607148"/>
            </a:xfrm>
            <a:prstGeom prst="rect">
              <a:avLst/>
            </a:prstGeom>
          </p:spPr>
        </p:pic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69E60C04-D2FD-390D-0C37-3688166107D3}"/>
                </a:ext>
              </a:extLst>
            </p:cNvPr>
            <p:cNvSpPr/>
            <p:nvPr/>
          </p:nvSpPr>
          <p:spPr>
            <a:xfrm>
              <a:off x="3208020" y="3021301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7902DB0-0A17-1447-1573-E79CFD9DBB5B}"/>
                </a:ext>
              </a:extLst>
            </p:cNvPr>
            <p:cNvSpPr/>
            <p:nvPr/>
          </p:nvSpPr>
          <p:spPr>
            <a:xfrm>
              <a:off x="3208020" y="3337656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49D2C14-CE71-3D69-28DA-529FB15D99F3}"/>
                </a:ext>
              </a:extLst>
            </p:cNvPr>
            <p:cNvSpPr/>
            <p:nvPr/>
          </p:nvSpPr>
          <p:spPr>
            <a:xfrm>
              <a:off x="3208020" y="3654011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EEBD5A6-E994-1824-CDE5-CD70DFE66464}"/>
                </a:ext>
              </a:extLst>
            </p:cNvPr>
            <p:cNvSpPr/>
            <p:nvPr/>
          </p:nvSpPr>
          <p:spPr>
            <a:xfrm>
              <a:off x="3208020" y="3970366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FFA4C8B-83A1-CB66-6F72-916A3F57AC2A}"/>
                </a:ext>
              </a:extLst>
            </p:cNvPr>
            <p:cNvSpPr/>
            <p:nvPr/>
          </p:nvSpPr>
          <p:spPr>
            <a:xfrm>
              <a:off x="3208020" y="4286720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38E7C6A-BE24-6995-A8E4-00A62E120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4" y="1583411"/>
              <a:ext cx="312447" cy="297206"/>
            </a:xfrm>
            <a:prstGeom prst="rect">
              <a:avLst/>
            </a:prstGeom>
          </p:spPr>
        </p:pic>
      </p:grpSp>
      <p:sp>
        <p:nvSpPr>
          <p:cNvPr id="78" name="Faster">
            <a:extLst>
              <a:ext uri="{FF2B5EF4-FFF2-40B4-BE49-F238E27FC236}">
                <a16:creationId xmlns:a16="http://schemas.microsoft.com/office/drawing/2014/main" id="{2191B257-0A29-F4A3-AC14-84C2BD95B6D7}"/>
              </a:ext>
            </a:extLst>
          </p:cNvPr>
          <p:cNvSpPr txBox="1">
            <a:spLocks/>
          </p:cNvSpPr>
          <p:nvPr/>
        </p:nvSpPr>
        <p:spPr>
          <a:xfrm>
            <a:off x="7334077" y="1564379"/>
            <a:ext cx="4664884" cy="1437573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검색을 통해 다른 경쟁사와의 직접적인 비교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그래프와 수치로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1:1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비교를 통해 타사 대비 강점과 약점을 한눈에 파악 가능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6067BC2-0CFD-7383-3987-0A3640876E3D}"/>
              </a:ext>
            </a:extLst>
          </p:cNvPr>
          <p:cNvGrpSpPr/>
          <p:nvPr/>
        </p:nvGrpSpPr>
        <p:grpSpPr>
          <a:xfrm>
            <a:off x="174478" y="169334"/>
            <a:ext cx="11853334" cy="6519333"/>
            <a:chOff x="174478" y="169334"/>
            <a:chExt cx="11853334" cy="6519333"/>
          </a:xfrm>
        </p:grpSpPr>
        <p:sp>
          <p:nvSpPr>
            <p:cNvPr id="114" name="Google Shape;181;p6">
              <a:extLst>
                <a:ext uri="{FF2B5EF4-FFF2-40B4-BE49-F238E27FC236}">
                  <a16:creationId xmlns:a16="http://schemas.microsoft.com/office/drawing/2014/main" id="{73B51DA5-8DEA-D615-2330-9932246F8D71}"/>
                </a:ext>
              </a:extLst>
            </p:cNvPr>
            <p:cNvSpPr/>
            <p:nvPr/>
          </p:nvSpPr>
          <p:spPr>
            <a:xfrm>
              <a:off x="174479" y="169334"/>
              <a:ext cx="11853333" cy="6519333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88;p6">
              <a:extLst>
                <a:ext uri="{FF2B5EF4-FFF2-40B4-BE49-F238E27FC236}">
                  <a16:creationId xmlns:a16="http://schemas.microsoft.com/office/drawing/2014/main" id="{6373F6B7-BAC5-86FA-F526-E73C46C8FB4F}"/>
                </a:ext>
              </a:extLst>
            </p:cNvPr>
            <p:cNvSpPr/>
            <p:nvPr/>
          </p:nvSpPr>
          <p:spPr>
            <a:xfrm>
              <a:off x="174478" y="253581"/>
              <a:ext cx="136995" cy="1077508"/>
            </a:xfrm>
            <a:prstGeom prst="rec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465;p29">
            <a:extLst>
              <a:ext uri="{FF2B5EF4-FFF2-40B4-BE49-F238E27FC236}">
                <a16:creationId xmlns:a16="http://schemas.microsoft.com/office/drawing/2014/main" id="{984AAC90-5E03-6238-201A-55268778B04F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122" name="Google Shape;466;p29">
              <a:extLst>
                <a:ext uri="{FF2B5EF4-FFF2-40B4-BE49-F238E27FC236}">
                  <a16:creationId xmlns:a16="http://schemas.microsoft.com/office/drawing/2014/main" id="{647C83D5-221F-F6B9-51D2-22F9A04EE26D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467;p29">
              <a:extLst>
                <a:ext uri="{FF2B5EF4-FFF2-40B4-BE49-F238E27FC236}">
                  <a16:creationId xmlns:a16="http://schemas.microsoft.com/office/drawing/2014/main" id="{C47DF123-3E3F-70EF-065F-5D943230D715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468;p29">
              <a:extLst>
                <a:ext uri="{FF2B5EF4-FFF2-40B4-BE49-F238E27FC236}">
                  <a16:creationId xmlns:a16="http://schemas.microsoft.com/office/drawing/2014/main" id="{C6C3D708-8619-F556-8F8E-701E04D2A317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469;p29">
              <a:extLst>
                <a:ext uri="{FF2B5EF4-FFF2-40B4-BE49-F238E27FC236}">
                  <a16:creationId xmlns:a16="http://schemas.microsoft.com/office/drawing/2014/main" id="{D45266FB-8970-0AE4-4FE5-82574CFBF85B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470;p29">
              <a:extLst>
                <a:ext uri="{FF2B5EF4-FFF2-40B4-BE49-F238E27FC236}">
                  <a16:creationId xmlns:a16="http://schemas.microsoft.com/office/drawing/2014/main" id="{068D64AF-AF8C-FA7E-B788-3FD912D58081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471;p29">
              <a:extLst>
                <a:ext uri="{FF2B5EF4-FFF2-40B4-BE49-F238E27FC236}">
                  <a16:creationId xmlns:a16="http://schemas.microsoft.com/office/drawing/2014/main" id="{EB5B392C-CA45-9B73-E62C-C82B510A1DBE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B08C7CBB-C322-577E-2E51-62B5624AB4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78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D6EF5EAE-ECB2-4AA1-BF6F-162756BD24BE}"/>
              </a:ext>
            </a:extLst>
          </p:cNvPr>
          <p:cNvGrpSpPr/>
          <p:nvPr/>
        </p:nvGrpSpPr>
        <p:grpSpPr>
          <a:xfrm>
            <a:off x="472719" y="1137920"/>
            <a:ext cx="3297774" cy="5470208"/>
            <a:chOff x="482879" y="985520"/>
            <a:chExt cx="3297774" cy="5470208"/>
          </a:xfrm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C78D2732-1F57-91C8-77D1-FF88815AA9C1}"/>
                </a:ext>
              </a:extLst>
            </p:cNvPr>
            <p:cNvSpPr/>
            <p:nvPr/>
          </p:nvSpPr>
          <p:spPr>
            <a:xfrm>
              <a:off x="640480" y="1129229"/>
              <a:ext cx="2983257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EAF89E6D-E788-1BB6-AD22-18523922CDD9}"/>
                </a:ext>
              </a:extLst>
            </p:cNvPr>
            <p:cNvGrpSpPr/>
            <p:nvPr/>
          </p:nvGrpSpPr>
          <p:grpSpPr>
            <a:xfrm>
              <a:off x="701156" y="1129229"/>
              <a:ext cx="2893030" cy="5202309"/>
              <a:chOff x="1391971" y="599808"/>
              <a:chExt cx="2984085" cy="5679693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C1F29D70-EF4B-71C5-E1C7-2B6A2367BE88}"/>
                  </a:ext>
                </a:extLst>
              </p:cNvPr>
              <p:cNvGrpSpPr/>
              <p:nvPr/>
            </p:nvGrpSpPr>
            <p:grpSpPr>
              <a:xfrm>
                <a:off x="1579246" y="599808"/>
                <a:ext cx="2673697" cy="309808"/>
                <a:chOff x="1579246" y="599808"/>
                <a:chExt cx="2673697" cy="309808"/>
              </a:xfrm>
            </p:grpSpPr>
            <p:pic>
              <p:nvPicPr>
                <p:cNvPr id="151" name="그림 150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E3BC8FF5-A98F-4B25-7D0E-367C5EC3C1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152" name="그림 151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781F0EA9-0CE7-D48A-3B00-CA8E41BD75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D85A09C7-DCEA-3B8E-3E10-94CEE5A6A4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96" t="17858" r="16096" b="20000"/>
              <a:stretch/>
            </p:blipFill>
            <p:spPr>
              <a:xfrm>
                <a:off x="1391971" y="830424"/>
                <a:ext cx="2984085" cy="5449077"/>
              </a:xfrm>
              <a:prstGeom prst="rect">
                <a:avLst/>
              </a:prstGeom>
            </p:spPr>
          </p:pic>
        </p:grpSp>
        <p:pic>
          <p:nvPicPr>
            <p:cNvPr id="133" name="그림 132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5495BDC0-4DB2-B4A2-F26A-31C3AAB25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79" y="985520"/>
              <a:ext cx="3297774" cy="5470208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4E04EAD-74FD-5F01-C525-12D4CD12C3B9}"/>
                </a:ext>
              </a:extLst>
            </p:cNvPr>
            <p:cNvSpPr/>
            <p:nvPr/>
          </p:nvSpPr>
          <p:spPr>
            <a:xfrm>
              <a:off x="1567905" y="3051781"/>
              <a:ext cx="1053947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135" name="그림 134" descr="텍스트이(가) 표시된 사진&#10;&#10;자동 생성된 설명">
              <a:extLst>
                <a:ext uri="{FF2B5EF4-FFF2-40B4-BE49-F238E27FC236}">
                  <a16:creationId xmlns:a16="http://schemas.microsoft.com/office/drawing/2014/main" id="{8D34967F-A50F-E932-4F12-3AAAC798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0744" r="199" b="9002"/>
            <a:stretch/>
          </p:blipFill>
          <p:spPr>
            <a:xfrm>
              <a:off x="683148" y="4553789"/>
              <a:ext cx="2907396" cy="1437436"/>
            </a:xfrm>
            <a:prstGeom prst="rect">
              <a:avLst/>
            </a:prstGeom>
          </p:spPr>
        </p:pic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C783049A-6837-5102-6853-B5D04DEAD222}"/>
                </a:ext>
              </a:extLst>
            </p:cNvPr>
            <p:cNvGrpSpPr/>
            <p:nvPr/>
          </p:nvGrpSpPr>
          <p:grpSpPr>
            <a:xfrm>
              <a:off x="1464828" y="1620067"/>
              <a:ext cx="1333876" cy="218858"/>
              <a:chOff x="1580678" y="1945214"/>
              <a:chExt cx="2194696" cy="50164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966DE5EC-DC14-4477-85E2-E2B4C6B53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550" y="1945214"/>
                <a:ext cx="967824" cy="483661"/>
              </a:xfrm>
              <a:prstGeom prst="rect">
                <a:avLst/>
              </a:prstGeom>
            </p:spPr>
          </p:pic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7AF79683-1202-72F8-350F-5C93F31CE9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" t="7000" r="78133" b="90555"/>
              <a:stretch/>
            </p:blipFill>
            <p:spPr>
              <a:xfrm>
                <a:off x="1580678" y="1956758"/>
                <a:ext cx="1163627" cy="490097"/>
              </a:xfrm>
              <a:prstGeom prst="rect">
                <a:avLst/>
              </a:prstGeom>
            </p:spPr>
          </p:pic>
        </p:grpSp>
        <p:pic>
          <p:nvPicPr>
            <p:cNvPr id="137" name="Picture 3">
              <a:extLst>
                <a:ext uri="{FF2B5EF4-FFF2-40B4-BE49-F238E27FC236}">
                  <a16:creationId xmlns:a16="http://schemas.microsoft.com/office/drawing/2014/main" id="{6033E835-D6AB-25EC-EC2C-2226D76879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5" t="14151" r="17055" b="78232"/>
            <a:stretch/>
          </p:blipFill>
          <p:spPr bwMode="auto">
            <a:xfrm>
              <a:off x="1161692" y="2021841"/>
              <a:ext cx="1940148" cy="42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8" name="Picture 2">
              <a:extLst>
                <a:ext uri="{FF2B5EF4-FFF2-40B4-BE49-F238E27FC236}">
                  <a16:creationId xmlns:a16="http://schemas.microsoft.com/office/drawing/2014/main" id="{1DF9DDB8-7EBF-96ED-EA55-0F468D7D4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0" t="14951" r="18411" b="78921"/>
            <a:stretch/>
          </p:blipFill>
          <p:spPr bwMode="auto">
            <a:xfrm>
              <a:off x="1207912" y="2082112"/>
              <a:ext cx="1847708" cy="354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9" name="그림 1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571A357-D688-9AC3-43A4-35A04A69A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2" t="15639" r="1106" b="78750"/>
            <a:stretch/>
          </p:blipFill>
          <p:spPr>
            <a:xfrm>
              <a:off x="819149" y="2495441"/>
              <a:ext cx="2640473" cy="384761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95CBE0B0-9475-6C1B-5AAE-3D24B1BC0637}"/>
                </a:ext>
              </a:extLst>
            </p:cNvPr>
            <p:cNvPicPr>
              <a:picLocks/>
            </p:cNvPicPr>
            <p:nvPr/>
          </p:nvPicPr>
          <p:blipFill rotWithShape="1">
            <a:blip r:embed="rId13"/>
            <a:srcRect t="7886" b="46700"/>
            <a:stretch/>
          </p:blipFill>
          <p:spPr>
            <a:xfrm>
              <a:off x="729757" y="2927591"/>
              <a:ext cx="2823068" cy="1607148"/>
            </a:xfrm>
            <a:prstGeom prst="rect">
              <a:avLst/>
            </a:prstGeom>
          </p:spPr>
        </p:pic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68570DF2-1029-7280-C8DE-380860678EA8}"/>
                </a:ext>
              </a:extLst>
            </p:cNvPr>
            <p:cNvSpPr/>
            <p:nvPr/>
          </p:nvSpPr>
          <p:spPr>
            <a:xfrm>
              <a:off x="3208020" y="3021301"/>
              <a:ext cx="142879" cy="142879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5F301408-6614-9A04-59B4-444E60082F32}"/>
                </a:ext>
              </a:extLst>
            </p:cNvPr>
            <p:cNvSpPr/>
            <p:nvPr/>
          </p:nvSpPr>
          <p:spPr>
            <a:xfrm>
              <a:off x="3208020" y="3337656"/>
              <a:ext cx="142879" cy="142879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1EF8EF9-ACD6-45BA-3376-D9BB417C461E}"/>
                </a:ext>
              </a:extLst>
            </p:cNvPr>
            <p:cNvSpPr/>
            <p:nvPr/>
          </p:nvSpPr>
          <p:spPr>
            <a:xfrm>
              <a:off x="3208020" y="3654011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FE9957D5-DB6B-94D7-CC51-304AC1A3FAE5}"/>
                </a:ext>
              </a:extLst>
            </p:cNvPr>
            <p:cNvSpPr/>
            <p:nvPr/>
          </p:nvSpPr>
          <p:spPr>
            <a:xfrm>
              <a:off x="3208020" y="3970366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A9D315B-F93A-2C9B-2008-664EDB749B7D}"/>
                </a:ext>
              </a:extLst>
            </p:cNvPr>
            <p:cNvSpPr/>
            <p:nvPr/>
          </p:nvSpPr>
          <p:spPr>
            <a:xfrm>
              <a:off x="3208020" y="4286720"/>
              <a:ext cx="142879" cy="14287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C7DF1665-B8DC-70CB-2D35-B920C4597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4" y="1583411"/>
              <a:ext cx="312447" cy="297206"/>
            </a:xfrm>
            <a:prstGeom prst="rect">
              <a:avLst/>
            </a:prstGeom>
          </p:spPr>
        </p:pic>
      </p:grpSp>
      <p:sp>
        <p:nvSpPr>
          <p:cNvPr id="154" name="Faster">
            <a:extLst>
              <a:ext uri="{FF2B5EF4-FFF2-40B4-BE49-F238E27FC236}">
                <a16:creationId xmlns:a16="http://schemas.microsoft.com/office/drawing/2014/main" id="{8EFE83BE-8C5B-D6E5-996C-A21CA400F67A}"/>
              </a:ext>
            </a:extLst>
          </p:cNvPr>
          <p:cNvSpPr txBox="1">
            <a:spLocks/>
          </p:cNvSpPr>
          <p:nvPr/>
        </p:nvSpPr>
        <p:spPr>
          <a:xfrm>
            <a:off x="7334077" y="1564379"/>
            <a:ext cx="4664884" cy="1853071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여러 기업을 한번에 선택한 경우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그래프를 통해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등급을 보여줌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다른 기업과 비교하여 상대적 우위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열위에 대한 인사이트를 제공 가능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93E180A-B465-767F-16EA-93804F3ED16A}"/>
              </a:ext>
            </a:extLst>
          </p:cNvPr>
          <p:cNvGrpSpPr/>
          <p:nvPr/>
        </p:nvGrpSpPr>
        <p:grpSpPr>
          <a:xfrm>
            <a:off x="3887992" y="1137920"/>
            <a:ext cx="3297774" cy="5470208"/>
            <a:chOff x="8224891" y="1229360"/>
            <a:chExt cx="3297774" cy="5470208"/>
          </a:xfrm>
        </p:grpSpPr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98C976FF-0A6F-FA84-BC43-AA85B2214704}"/>
                </a:ext>
              </a:extLst>
            </p:cNvPr>
            <p:cNvSpPr/>
            <p:nvPr/>
          </p:nvSpPr>
          <p:spPr>
            <a:xfrm>
              <a:off x="8382492" y="1373069"/>
              <a:ext cx="2983257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216EDFA-B16C-32A1-1C44-CE54CC593433}"/>
                </a:ext>
              </a:extLst>
            </p:cNvPr>
            <p:cNvGrpSpPr/>
            <p:nvPr/>
          </p:nvGrpSpPr>
          <p:grpSpPr>
            <a:xfrm>
              <a:off x="8443168" y="1373069"/>
              <a:ext cx="2893030" cy="5202309"/>
              <a:chOff x="1391971" y="599808"/>
              <a:chExt cx="2984085" cy="5679693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298C8BAB-4F4B-37CB-F38B-1EDDF0C46AE0}"/>
                  </a:ext>
                </a:extLst>
              </p:cNvPr>
              <p:cNvGrpSpPr/>
              <p:nvPr/>
            </p:nvGrpSpPr>
            <p:grpSpPr>
              <a:xfrm>
                <a:off x="1579246" y="599808"/>
                <a:ext cx="2673697" cy="309808"/>
                <a:chOff x="1579246" y="599808"/>
                <a:chExt cx="2673697" cy="309808"/>
              </a:xfrm>
            </p:grpSpPr>
            <p:pic>
              <p:nvPicPr>
                <p:cNvPr id="179" name="그림 178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1046C1B0-A317-1C69-0D92-2C1C1ADF59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180" name="그림 179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965674BE-A444-6C1C-D197-823B21555E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pic>
            <p:nvPicPr>
              <p:cNvPr id="178" name="그림 177">
                <a:extLst>
                  <a:ext uri="{FF2B5EF4-FFF2-40B4-BE49-F238E27FC236}">
                    <a16:creationId xmlns:a16="http://schemas.microsoft.com/office/drawing/2014/main" id="{CB3289E6-5F6C-1369-4FB3-4028A56D8B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96" t="17858" r="16096" b="20000"/>
              <a:stretch/>
            </p:blipFill>
            <p:spPr>
              <a:xfrm>
                <a:off x="1391971" y="830424"/>
                <a:ext cx="2984085" cy="5449077"/>
              </a:xfrm>
              <a:prstGeom prst="rect">
                <a:avLst/>
              </a:prstGeom>
            </p:spPr>
          </p:pic>
        </p:grpSp>
        <p:pic>
          <p:nvPicPr>
            <p:cNvPr id="159" name="그림 158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4B2F7306-8819-906F-07B8-0CDCD7E14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891" y="1229360"/>
              <a:ext cx="3297774" cy="5470208"/>
            </a:xfrm>
            <a:prstGeom prst="rect">
              <a:avLst/>
            </a:prstGeom>
          </p:spPr>
        </p:pic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0128C16-E572-C527-4D9D-06C39C022968}"/>
                </a:ext>
              </a:extLst>
            </p:cNvPr>
            <p:cNvSpPr/>
            <p:nvPr/>
          </p:nvSpPr>
          <p:spPr>
            <a:xfrm>
              <a:off x="9309917" y="3295621"/>
              <a:ext cx="1053947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F98BAD55-E767-19A8-09FF-79D3FE1C1AD1}"/>
                </a:ext>
              </a:extLst>
            </p:cNvPr>
            <p:cNvGrpSpPr/>
            <p:nvPr/>
          </p:nvGrpSpPr>
          <p:grpSpPr>
            <a:xfrm>
              <a:off x="9206840" y="1863907"/>
              <a:ext cx="1333876" cy="218858"/>
              <a:chOff x="1580678" y="1945214"/>
              <a:chExt cx="2194696" cy="501641"/>
            </a:xfrm>
          </p:grpSpPr>
          <p:pic>
            <p:nvPicPr>
              <p:cNvPr id="175" name="그림 174">
                <a:extLst>
                  <a:ext uri="{FF2B5EF4-FFF2-40B4-BE49-F238E27FC236}">
                    <a16:creationId xmlns:a16="http://schemas.microsoft.com/office/drawing/2014/main" id="{93E429E7-80BB-BC38-F4C5-E344F067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550" y="1945214"/>
                <a:ext cx="967824" cy="483661"/>
              </a:xfrm>
              <a:prstGeom prst="rect">
                <a:avLst/>
              </a:prstGeom>
            </p:spPr>
          </p:pic>
          <p:pic>
            <p:nvPicPr>
              <p:cNvPr id="176" name="그림 175">
                <a:extLst>
                  <a:ext uri="{FF2B5EF4-FFF2-40B4-BE49-F238E27FC236}">
                    <a16:creationId xmlns:a16="http://schemas.microsoft.com/office/drawing/2014/main" id="{95533EEB-5CEA-6D93-98C8-DA70860542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" t="7000" r="78133" b="90555"/>
              <a:stretch/>
            </p:blipFill>
            <p:spPr>
              <a:xfrm>
                <a:off x="1580678" y="1956758"/>
                <a:ext cx="1163627" cy="490097"/>
              </a:xfrm>
              <a:prstGeom prst="rect">
                <a:avLst/>
              </a:prstGeom>
            </p:spPr>
          </p:pic>
        </p:grpSp>
        <p:pic>
          <p:nvPicPr>
            <p:cNvPr id="162" name="Picture 3">
              <a:extLst>
                <a:ext uri="{FF2B5EF4-FFF2-40B4-BE49-F238E27FC236}">
                  <a16:creationId xmlns:a16="http://schemas.microsoft.com/office/drawing/2014/main" id="{FBE704C0-C135-99FB-9AF0-764520BE28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5" t="14151" r="17055" b="78232"/>
            <a:stretch/>
          </p:blipFill>
          <p:spPr bwMode="auto">
            <a:xfrm>
              <a:off x="8903704" y="2265681"/>
              <a:ext cx="1940148" cy="42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" name="Picture 2">
              <a:extLst>
                <a:ext uri="{FF2B5EF4-FFF2-40B4-BE49-F238E27FC236}">
                  <a16:creationId xmlns:a16="http://schemas.microsoft.com/office/drawing/2014/main" id="{57101D61-2DF6-CA9F-CA5E-7FDF1CFFD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0" t="14951" r="18411" b="78921"/>
            <a:stretch/>
          </p:blipFill>
          <p:spPr bwMode="auto">
            <a:xfrm>
              <a:off x="8949924" y="2325952"/>
              <a:ext cx="1847708" cy="354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68A3631-AA15-45EB-8244-6B9A65E47AC6}"/>
                </a:ext>
              </a:extLst>
            </p:cNvPr>
            <p:cNvGrpSpPr/>
            <p:nvPr/>
          </p:nvGrpSpPr>
          <p:grpSpPr>
            <a:xfrm>
              <a:off x="8494581" y="2875319"/>
              <a:ext cx="2756328" cy="3359745"/>
              <a:chOff x="7966261" y="2562900"/>
              <a:chExt cx="2756328" cy="2727921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8CBE509F-D445-4914-2E6A-66E9B313615F}"/>
                  </a:ext>
                </a:extLst>
              </p:cNvPr>
              <p:cNvGrpSpPr/>
              <p:nvPr/>
            </p:nvGrpSpPr>
            <p:grpSpPr>
              <a:xfrm>
                <a:off x="7966261" y="2843531"/>
                <a:ext cx="2756328" cy="2447290"/>
                <a:chOff x="7925621" y="2589531"/>
                <a:chExt cx="2756328" cy="2447290"/>
              </a:xfrm>
            </p:grpSpPr>
            <p:pic>
              <p:nvPicPr>
                <p:cNvPr id="173" name="그림 172">
                  <a:extLst>
                    <a:ext uri="{FF2B5EF4-FFF2-40B4-BE49-F238E27FC236}">
                      <a16:creationId xmlns:a16="http://schemas.microsoft.com/office/drawing/2014/main" id="{89C07E8F-11BB-1BBD-F286-AE420E8B05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04" r="75936" b="1027"/>
                <a:stretch/>
              </p:blipFill>
              <p:spPr>
                <a:xfrm>
                  <a:off x="7925621" y="2589531"/>
                  <a:ext cx="688332" cy="2447290"/>
                </a:xfrm>
                <a:prstGeom prst="rect">
                  <a:avLst/>
                </a:prstGeom>
              </p:spPr>
            </p:pic>
            <p:pic>
              <p:nvPicPr>
                <p:cNvPr id="174" name="그림 173">
                  <a:extLst>
                    <a:ext uri="{FF2B5EF4-FFF2-40B4-BE49-F238E27FC236}">
                      <a16:creationId xmlns:a16="http://schemas.microsoft.com/office/drawing/2014/main" id="{22606C0B-AF82-1DA4-75F9-FD7595548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947" r="257" b="1236"/>
                <a:stretch/>
              </p:blipFill>
              <p:spPr>
                <a:xfrm>
                  <a:off x="8616528" y="2593022"/>
                  <a:ext cx="2065421" cy="2436178"/>
                </a:xfrm>
                <a:prstGeom prst="rect">
                  <a:avLst/>
                </a:prstGeom>
              </p:spPr>
            </p:pic>
          </p:grpSp>
          <p:pic>
            <p:nvPicPr>
              <p:cNvPr id="172" name="그림 171">
                <a:extLst>
                  <a:ext uri="{FF2B5EF4-FFF2-40B4-BE49-F238E27FC236}">
                    <a16:creationId xmlns:a16="http://schemas.microsoft.com/office/drawing/2014/main" id="{B8B137DF-01C8-65AB-74BB-F9493D28A4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17" b="18917"/>
              <a:stretch/>
            </p:blipFill>
            <p:spPr>
              <a:xfrm>
                <a:off x="8658860" y="2562900"/>
                <a:ext cx="2054860" cy="284122"/>
              </a:xfrm>
              <a:prstGeom prst="rect">
                <a:avLst/>
              </a:prstGeom>
            </p:spPr>
          </p:pic>
        </p:grpSp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204CCC77-9647-520D-34A7-6F431354F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369" y="1827251"/>
              <a:ext cx="312447" cy="297206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28E1074-316A-610F-75E5-35410F4F689D}"/>
                </a:ext>
              </a:extLst>
            </p:cNvPr>
            <p:cNvSpPr txBox="1"/>
            <p:nvPr/>
          </p:nvSpPr>
          <p:spPr>
            <a:xfrm>
              <a:off x="8548888" y="3392780"/>
              <a:ext cx="5817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F7BD68C-9DA9-FAD5-C3E8-861D8137AC72}"/>
                </a:ext>
              </a:extLst>
            </p:cNvPr>
            <p:cNvSpPr txBox="1"/>
            <p:nvPr/>
          </p:nvSpPr>
          <p:spPr>
            <a:xfrm>
              <a:off x="8548888" y="3975005"/>
              <a:ext cx="5817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FD76DEF-2F13-E2CC-2F13-E77BC820CD85}"/>
                </a:ext>
              </a:extLst>
            </p:cNvPr>
            <p:cNvSpPr txBox="1"/>
            <p:nvPr/>
          </p:nvSpPr>
          <p:spPr>
            <a:xfrm>
              <a:off x="8548888" y="4594998"/>
              <a:ext cx="5817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30152BE-04CE-913C-57F6-EEF2E93F72D4}"/>
                </a:ext>
              </a:extLst>
            </p:cNvPr>
            <p:cNvSpPr txBox="1"/>
            <p:nvPr/>
          </p:nvSpPr>
          <p:spPr>
            <a:xfrm>
              <a:off x="8548888" y="5207451"/>
              <a:ext cx="5817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E54B996-5C6E-0EAC-F19C-6AF4C11BEF00}"/>
                </a:ext>
              </a:extLst>
            </p:cNvPr>
            <p:cNvSpPr txBox="1"/>
            <p:nvPr/>
          </p:nvSpPr>
          <p:spPr>
            <a:xfrm>
              <a:off x="8548888" y="5804664"/>
              <a:ext cx="58179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</a:t>
              </a:r>
              <a:r>
                <a:rPr lang="ko-KR" altLang="en-US" sz="1200" spc="-15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C7FF7C9-9213-C288-E197-1594DDE548CB}"/>
              </a:ext>
            </a:extLst>
          </p:cNvPr>
          <p:cNvGrpSpPr/>
          <p:nvPr/>
        </p:nvGrpSpPr>
        <p:grpSpPr>
          <a:xfrm>
            <a:off x="174478" y="169334"/>
            <a:ext cx="11853334" cy="6519333"/>
            <a:chOff x="174478" y="169334"/>
            <a:chExt cx="11853334" cy="6519333"/>
          </a:xfrm>
        </p:grpSpPr>
        <p:sp>
          <p:nvSpPr>
            <p:cNvPr id="59" name="Google Shape;181;p6">
              <a:extLst>
                <a:ext uri="{FF2B5EF4-FFF2-40B4-BE49-F238E27FC236}">
                  <a16:creationId xmlns:a16="http://schemas.microsoft.com/office/drawing/2014/main" id="{4056EF43-5DD3-67A1-8C24-B2BFBC2DB0E5}"/>
                </a:ext>
              </a:extLst>
            </p:cNvPr>
            <p:cNvSpPr/>
            <p:nvPr/>
          </p:nvSpPr>
          <p:spPr>
            <a:xfrm>
              <a:off x="174479" y="169334"/>
              <a:ext cx="11853333" cy="6519333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188;p6">
              <a:extLst>
                <a:ext uri="{FF2B5EF4-FFF2-40B4-BE49-F238E27FC236}">
                  <a16:creationId xmlns:a16="http://schemas.microsoft.com/office/drawing/2014/main" id="{89E3D988-5F77-EDF9-E493-3B67D29A1D7A}"/>
                </a:ext>
              </a:extLst>
            </p:cNvPr>
            <p:cNvSpPr/>
            <p:nvPr/>
          </p:nvSpPr>
          <p:spPr>
            <a:xfrm>
              <a:off x="174478" y="253581"/>
              <a:ext cx="136995" cy="1077508"/>
            </a:xfrm>
            <a:prstGeom prst="rec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465;p29">
            <a:extLst>
              <a:ext uri="{FF2B5EF4-FFF2-40B4-BE49-F238E27FC236}">
                <a16:creationId xmlns:a16="http://schemas.microsoft.com/office/drawing/2014/main" id="{46BC6A53-718E-5748-83B4-66DBC3231D02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68" name="Google Shape;466;p29">
              <a:extLst>
                <a:ext uri="{FF2B5EF4-FFF2-40B4-BE49-F238E27FC236}">
                  <a16:creationId xmlns:a16="http://schemas.microsoft.com/office/drawing/2014/main" id="{21DD3B28-825F-3018-868F-40261340FB5F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467;p29">
              <a:extLst>
                <a:ext uri="{FF2B5EF4-FFF2-40B4-BE49-F238E27FC236}">
                  <a16:creationId xmlns:a16="http://schemas.microsoft.com/office/drawing/2014/main" id="{EF750C5D-7174-0BCD-8357-EEB4BFF6A6D8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" name="Google Shape;468;p29">
              <a:extLst>
                <a:ext uri="{FF2B5EF4-FFF2-40B4-BE49-F238E27FC236}">
                  <a16:creationId xmlns:a16="http://schemas.microsoft.com/office/drawing/2014/main" id="{C294206A-C5C1-2294-D809-D64BCD082C21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" name="Google Shape;469;p29">
              <a:extLst>
                <a:ext uri="{FF2B5EF4-FFF2-40B4-BE49-F238E27FC236}">
                  <a16:creationId xmlns:a16="http://schemas.microsoft.com/office/drawing/2014/main" id="{7CFB724C-AF99-E1EA-CACA-504A4488E0F1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470;p29">
              <a:extLst>
                <a:ext uri="{FF2B5EF4-FFF2-40B4-BE49-F238E27FC236}">
                  <a16:creationId xmlns:a16="http://schemas.microsoft.com/office/drawing/2014/main" id="{C7C53364-35A5-5D67-2E8E-D113CA0CB5E8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471;p29">
              <a:extLst>
                <a:ext uri="{FF2B5EF4-FFF2-40B4-BE49-F238E27FC236}">
                  <a16:creationId xmlns:a16="http://schemas.microsoft.com/office/drawing/2014/main" id="{85616EDB-139A-5912-764B-D54F933E9C26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60E28AE7-37AF-36BB-B59D-B284BE41F0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0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06C97B5-C879-2BAA-5B99-E3652241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600" y="4078224"/>
            <a:ext cx="2525372" cy="1658365"/>
          </a:xfrm>
          <a:prstGeom prst="rect">
            <a:avLst/>
          </a:prstGeom>
        </p:spPr>
      </p:pic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28EBB9FF-9ABE-4583-878F-8E6CB3896D49}"/>
              </a:ext>
            </a:extLst>
          </p:cNvPr>
          <p:cNvGraphicFramePr>
            <a:graphicFrameLocks noGrp="1"/>
          </p:cNvGraphicFramePr>
          <p:nvPr/>
        </p:nvGraphicFramePr>
        <p:xfrm>
          <a:off x="560595" y="4078224"/>
          <a:ext cx="2525372" cy="1262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343">
                  <a:extLst>
                    <a:ext uri="{9D8B030D-6E8A-4147-A177-3AD203B41FA5}">
                      <a16:colId xmlns:a16="http://schemas.microsoft.com/office/drawing/2014/main" val="2892113138"/>
                    </a:ext>
                  </a:extLst>
                </a:gridCol>
                <a:gridCol w="631343">
                  <a:extLst>
                    <a:ext uri="{9D8B030D-6E8A-4147-A177-3AD203B41FA5}">
                      <a16:colId xmlns:a16="http://schemas.microsoft.com/office/drawing/2014/main" val="3107982968"/>
                    </a:ext>
                  </a:extLst>
                </a:gridCol>
                <a:gridCol w="666001">
                  <a:extLst>
                    <a:ext uri="{9D8B030D-6E8A-4147-A177-3AD203B41FA5}">
                      <a16:colId xmlns:a16="http://schemas.microsoft.com/office/drawing/2014/main" val="3648212770"/>
                    </a:ext>
                  </a:extLst>
                </a:gridCol>
                <a:gridCol w="596685">
                  <a:extLst>
                    <a:ext uri="{9D8B030D-6E8A-4147-A177-3AD203B41FA5}">
                      <a16:colId xmlns:a16="http://schemas.microsoft.com/office/drawing/2014/main" val="1451444366"/>
                    </a:ext>
                  </a:extLst>
                </a:gridCol>
              </a:tblGrid>
              <a:tr h="308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발행기관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종목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상장잔액</a:t>
                      </a:r>
                      <a:endParaRPr lang="en-US" altLang="ko-KR" sz="9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(10</a:t>
                      </a:r>
                      <a:r>
                        <a:rPr lang="ko-KR" altLang="en-US" sz="7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억원</a:t>
                      </a:r>
                      <a:r>
                        <a:rPr lang="en-US" altLang="ko-KR" sz="7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9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759603"/>
                  </a:ext>
                </a:extLst>
              </a:tr>
              <a:tr h="308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녹색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31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3,030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799238"/>
                  </a:ext>
                </a:extLst>
              </a:tr>
              <a:tr h="308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사회적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474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74,141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252134"/>
                  </a:ext>
                </a:extLst>
              </a:tr>
              <a:tr h="308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지속가능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15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44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5,440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110007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983EDF0-4ED2-A462-C63C-EB16ABC02EBE}"/>
              </a:ext>
            </a:extLst>
          </p:cNvPr>
          <p:cNvGraphicFramePr>
            <a:graphicFrameLocks noGrp="1"/>
          </p:cNvGraphicFramePr>
          <p:nvPr/>
        </p:nvGraphicFramePr>
        <p:xfrm>
          <a:off x="560595" y="3775291"/>
          <a:ext cx="5050744" cy="1972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5372">
                  <a:extLst>
                    <a:ext uri="{9D8B030D-6E8A-4147-A177-3AD203B41FA5}">
                      <a16:colId xmlns:a16="http://schemas.microsoft.com/office/drawing/2014/main" val="2482801105"/>
                    </a:ext>
                  </a:extLst>
                </a:gridCol>
                <a:gridCol w="2525372">
                  <a:extLst>
                    <a:ext uri="{9D8B030D-6E8A-4147-A177-3AD203B41FA5}">
                      <a16:colId xmlns:a16="http://schemas.microsoft.com/office/drawing/2014/main" val="2744380286"/>
                    </a:ext>
                  </a:extLst>
                </a:gridCol>
              </a:tblGrid>
              <a:tr h="292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국내 종류별 </a:t>
                      </a:r>
                      <a:r>
                        <a:rPr lang="en-US" altLang="ko-KR" sz="105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105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채권 상장현황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국내주식형 </a:t>
                      </a:r>
                      <a:r>
                        <a:rPr lang="en-US" altLang="ko-KR" sz="11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11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펀드 시장규모 추이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965559"/>
                  </a:ext>
                </a:extLst>
              </a:tr>
              <a:tr h="16801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373331"/>
                  </a:ext>
                </a:extLst>
              </a:tr>
            </a:tbl>
          </a:graphicData>
        </a:graphic>
      </p:graphicFrame>
      <p:graphicFrame>
        <p:nvGraphicFramePr>
          <p:cNvPr id="29" name="표 14">
            <a:extLst>
              <a:ext uri="{FF2B5EF4-FFF2-40B4-BE49-F238E27FC236}">
                <a16:creationId xmlns:a16="http://schemas.microsoft.com/office/drawing/2014/main" id="{8E83A50A-4829-5832-40BA-4031235C3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62464"/>
              </p:ext>
            </p:extLst>
          </p:nvPr>
        </p:nvGraphicFramePr>
        <p:xfrm>
          <a:off x="560595" y="5417066"/>
          <a:ext cx="2525372" cy="3311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343">
                  <a:extLst>
                    <a:ext uri="{9D8B030D-6E8A-4147-A177-3AD203B41FA5}">
                      <a16:colId xmlns:a16="http://schemas.microsoft.com/office/drawing/2014/main" val="2892113138"/>
                    </a:ext>
                  </a:extLst>
                </a:gridCol>
                <a:gridCol w="631343">
                  <a:extLst>
                    <a:ext uri="{9D8B030D-6E8A-4147-A177-3AD203B41FA5}">
                      <a16:colId xmlns:a16="http://schemas.microsoft.com/office/drawing/2014/main" val="3107982968"/>
                    </a:ext>
                  </a:extLst>
                </a:gridCol>
                <a:gridCol w="666001">
                  <a:extLst>
                    <a:ext uri="{9D8B030D-6E8A-4147-A177-3AD203B41FA5}">
                      <a16:colId xmlns:a16="http://schemas.microsoft.com/office/drawing/2014/main" val="3648212770"/>
                    </a:ext>
                  </a:extLst>
                </a:gridCol>
                <a:gridCol w="596685">
                  <a:extLst>
                    <a:ext uri="{9D8B030D-6E8A-4147-A177-3AD203B41FA5}">
                      <a16:colId xmlns:a16="http://schemas.microsoft.com/office/drawing/2014/main" val="1451444366"/>
                    </a:ext>
                  </a:extLst>
                </a:gridCol>
              </a:tblGrid>
              <a:tr h="331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29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549</a:t>
                      </a:r>
                      <a:endParaRPr lang="ko-KR" altLang="en-US" sz="9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82,611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759603"/>
                  </a:ext>
                </a:extLst>
              </a:tr>
            </a:tbl>
          </a:graphicData>
        </a:graphic>
      </p:graphicFrame>
      <p:sp>
        <p:nvSpPr>
          <p:cNvPr id="199" name="Google Shape;199;p7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7"/>
          <p:cNvGrpSpPr/>
          <p:nvPr/>
        </p:nvGrpSpPr>
        <p:grpSpPr>
          <a:xfrm>
            <a:off x="7574780" y="253581"/>
            <a:ext cx="4348751" cy="276999"/>
            <a:chOff x="7574780" y="253581"/>
            <a:chExt cx="4348751" cy="276999"/>
          </a:xfrm>
        </p:grpSpPr>
        <p:sp>
          <p:nvSpPr>
            <p:cNvPr id="205" name="Google Shape;205;p7"/>
            <p:cNvSpPr/>
            <p:nvPr/>
          </p:nvSpPr>
          <p:spPr>
            <a:xfrm>
              <a:off x="10993353" y="282080"/>
              <a:ext cx="930178" cy="22000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7934960" y="253581"/>
              <a:ext cx="11804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ea typeface="KoPubWorld돋움체 Light" panose="00000300000000000000" pitchFamily="2" charset="-127"/>
                  <a:sym typeface="Arial"/>
                </a:rPr>
                <a:t>Chapter 1</a:t>
              </a:r>
              <a:endParaRPr sz="1200" b="0" i="0" u="none" strike="noStrike" cap="none" dirty="0">
                <a:solidFill>
                  <a:schemeClr val="lt1"/>
                </a:solidFill>
                <a:ea typeface="KoPubWorld돋움체 Light" panose="00000300000000000000" pitchFamily="2" charset="-127"/>
                <a:sym typeface="Arial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국내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도입 현황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17316" y="3414495"/>
            <a:ext cx="601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2030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년까지 단계별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정보공시 의무화 및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관련 규제 법안 추진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199632" y="3757717"/>
          <a:ext cx="5364872" cy="1990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9705">
                  <a:extLst>
                    <a:ext uri="{9D8B030D-6E8A-4147-A177-3AD203B41FA5}">
                      <a16:colId xmlns:a16="http://schemas.microsoft.com/office/drawing/2014/main" val="485002338"/>
                    </a:ext>
                  </a:extLst>
                </a:gridCol>
                <a:gridCol w="4375167">
                  <a:extLst>
                    <a:ext uri="{9D8B030D-6E8A-4147-A177-3AD203B41FA5}">
                      <a16:colId xmlns:a16="http://schemas.microsoft.com/office/drawing/2014/main" val="623123374"/>
                    </a:ext>
                  </a:extLst>
                </a:gridCol>
              </a:tblGrid>
              <a:tr h="3317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연도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관련 법안 내용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97696"/>
                  </a:ext>
                </a:extLst>
              </a:tr>
              <a:tr h="331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2018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대형 상장사 기업 지배구조 </a:t>
                      </a:r>
                      <a:r>
                        <a:rPr lang="ko-KR" altLang="en-US" sz="12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핵심정보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의무공개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288966"/>
                  </a:ext>
                </a:extLst>
              </a:tr>
              <a:tr h="331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2020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지속가능경영 보고서 공시 활성화 단계적 의무화 추진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382243"/>
                  </a:ext>
                </a:extLst>
              </a:tr>
              <a:tr h="331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2021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거래소 </a:t>
                      </a:r>
                      <a:r>
                        <a:rPr lang="ko-KR" altLang="en-US" sz="12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자율공시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021494"/>
                  </a:ext>
                </a:extLst>
              </a:tr>
              <a:tr h="331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2025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자산규모 </a:t>
                      </a: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조원 이상 기업 </a:t>
                      </a: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정보공시 의무화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496977"/>
                  </a:ext>
                </a:extLst>
              </a:tr>
              <a:tr h="331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2030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 코스피 상장사 </a:t>
                      </a: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정보공시 의무화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89734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60595" y="3368130"/>
            <a:ext cx="8238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387BB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국내 </a:t>
            </a:r>
            <a:r>
              <a:rPr lang="en-US" altLang="ko-KR" b="1" dirty="0">
                <a:solidFill>
                  <a:srgbClr val="387BB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b="1" dirty="0">
                <a:solidFill>
                  <a:srgbClr val="387BB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펀드</a:t>
            </a:r>
            <a:r>
              <a:rPr lang="en-US" altLang="ko-KR" b="1" dirty="0">
                <a:solidFill>
                  <a:srgbClr val="387BB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b="1" dirty="0">
                <a:solidFill>
                  <a:srgbClr val="387BB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채권 규모 지속 확대</a:t>
            </a:r>
            <a:endParaRPr lang="en-US" altLang="ko-KR" b="1" dirty="0">
              <a:solidFill>
                <a:srgbClr val="387BB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4638CC-753C-D1D6-6CA3-0EC06719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F648BF2A-0ECF-0938-D79F-25CBC198747C}"/>
              </a:ext>
            </a:extLst>
          </p:cNvPr>
          <p:cNvGraphicFramePr/>
          <p:nvPr/>
        </p:nvGraphicFramePr>
        <p:xfrm>
          <a:off x="667733" y="852789"/>
          <a:ext cx="9884443" cy="3054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445AEE1-63EE-58DE-96A6-8B1A720265E7}"/>
              </a:ext>
            </a:extLst>
          </p:cNvPr>
          <p:cNvSpPr txBox="1"/>
          <p:nvPr/>
        </p:nvSpPr>
        <p:spPr>
          <a:xfrm>
            <a:off x="560595" y="1331089"/>
            <a:ext cx="8238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지속적인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적용 범위 확장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053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7AFA31C-71A2-6C33-468E-EB690E87933E}"/>
              </a:ext>
            </a:extLst>
          </p:cNvPr>
          <p:cNvGrpSpPr/>
          <p:nvPr/>
        </p:nvGrpSpPr>
        <p:grpSpPr>
          <a:xfrm>
            <a:off x="514130" y="1127760"/>
            <a:ext cx="3297774" cy="5470208"/>
            <a:chOff x="514130" y="1127760"/>
            <a:chExt cx="3297774" cy="547020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224F138-555C-3B8B-030A-E1445A5BEA1A}"/>
                </a:ext>
              </a:extLst>
            </p:cNvPr>
            <p:cNvSpPr/>
            <p:nvPr/>
          </p:nvSpPr>
          <p:spPr>
            <a:xfrm>
              <a:off x="671731" y="1271469"/>
              <a:ext cx="2983257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F61BAAF-A331-3A7A-6BBB-03884112421E}"/>
                </a:ext>
              </a:extLst>
            </p:cNvPr>
            <p:cNvGrpSpPr/>
            <p:nvPr/>
          </p:nvGrpSpPr>
          <p:grpSpPr>
            <a:xfrm>
              <a:off x="732407" y="1271469"/>
              <a:ext cx="2893030" cy="5202309"/>
              <a:chOff x="1391971" y="599808"/>
              <a:chExt cx="2984085" cy="5679693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B9544AF-E5BA-F354-5F99-5C95285E5911}"/>
                  </a:ext>
                </a:extLst>
              </p:cNvPr>
              <p:cNvGrpSpPr/>
              <p:nvPr/>
            </p:nvGrpSpPr>
            <p:grpSpPr>
              <a:xfrm>
                <a:off x="1579246" y="599808"/>
                <a:ext cx="2673697" cy="309808"/>
                <a:chOff x="1579246" y="599808"/>
                <a:chExt cx="2673697" cy="309808"/>
              </a:xfrm>
            </p:grpSpPr>
            <p:pic>
              <p:nvPicPr>
                <p:cNvPr id="36" name="그림 35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6484E1A5-69B3-A8F0-F3D5-51BEF5840D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37" name="그림 36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4DB7779C-B96A-CAA3-8FD7-CA89F062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CF9229C-71CA-A034-B901-727822D76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96" t="17858" r="16096" b="20000"/>
              <a:stretch/>
            </p:blipFill>
            <p:spPr>
              <a:xfrm>
                <a:off x="1391971" y="830424"/>
                <a:ext cx="2984085" cy="5449077"/>
              </a:xfrm>
              <a:prstGeom prst="rect">
                <a:avLst/>
              </a:prstGeom>
            </p:spPr>
          </p:pic>
        </p:grpSp>
        <p:pic>
          <p:nvPicPr>
            <p:cNvPr id="18" name="그림 17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D42BA7DC-0CB0-CD95-01C6-9F819B714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30" y="1127760"/>
              <a:ext cx="3297774" cy="547020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7EE809-B1A0-2563-FDC2-3B01700C8633}"/>
                </a:ext>
              </a:extLst>
            </p:cNvPr>
            <p:cNvSpPr/>
            <p:nvPr/>
          </p:nvSpPr>
          <p:spPr>
            <a:xfrm>
              <a:off x="1599156" y="3194021"/>
              <a:ext cx="1053947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DB6CD3A-4CCF-8E3E-AF73-6C3E23393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125" y="1725651"/>
              <a:ext cx="312447" cy="29720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BC374D-AE00-D589-529C-4F64D62CBC74}"/>
                </a:ext>
              </a:extLst>
            </p:cNvPr>
            <p:cNvSpPr txBox="1"/>
            <p:nvPr/>
          </p:nvSpPr>
          <p:spPr>
            <a:xfrm>
              <a:off x="1414731" y="1745858"/>
              <a:ext cx="14965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관련 업계 </a:t>
              </a:r>
              <a:r>
                <a:rPr lang="en-US" altLang="ko-KR" sz="1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 </a:t>
              </a:r>
              <a:r>
                <a:rPr lang="ko-KR" altLang="en-US" sz="1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78CCD77-6E20-A895-09E1-F66986DA8EA4}"/>
                </a:ext>
              </a:extLst>
            </p:cNvPr>
            <p:cNvGrpSpPr/>
            <p:nvPr/>
          </p:nvGrpSpPr>
          <p:grpSpPr>
            <a:xfrm>
              <a:off x="832147" y="2086623"/>
              <a:ext cx="2685033" cy="2631428"/>
              <a:chOff x="929640" y="2143773"/>
              <a:chExt cx="2556289" cy="2631428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E5EB6569-A897-7912-5CA4-A6BD22BA7D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68" t="32495" r="12053" b="18194"/>
              <a:stretch/>
            </p:blipFill>
            <p:spPr bwMode="auto">
              <a:xfrm>
                <a:off x="929640" y="2143773"/>
                <a:ext cx="2556289" cy="2631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525CB98-AF45-27C4-B7EC-F0F0DF3A61AD}"/>
                  </a:ext>
                </a:extLst>
              </p:cNvPr>
              <p:cNvCxnSpPr/>
              <p:nvPr/>
            </p:nvCxnSpPr>
            <p:spPr>
              <a:xfrm>
                <a:off x="985520" y="4775201"/>
                <a:ext cx="2500409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63C930-9EB4-D780-4C49-ECE2E5FFC8AE}"/>
                </a:ext>
              </a:extLst>
            </p:cNvPr>
            <p:cNvSpPr txBox="1"/>
            <p:nvPr/>
          </p:nvSpPr>
          <p:spPr>
            <a:xfrm>
              <a:off x="832147" y="4800866"/>
              <a:ext cx="2245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분야 별 업계 평균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0D655E-312E-F45A-F4F1-D41C7813A5C9}"/>
                </a:ext>
              </a:extLst>
            </p:cNvPr>
            <p:cNvGrpSpPr/>
            <p:nvPr/>
          </p:nvGrpSpPr>
          <p:grpSpPr>
            <a:xfrm>
              <a:off x="857004" y="5107920"/>
              <a:ext cx="2620502" cy="1198872"/>
              <a:chOff x="854328" y="5022830"/>
              <a:chExt cx="2620502" cy="1198872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1C8428CA-C8EB-299D-EEEB-A17ACF360E43}"/>
                  </a:ext>
                </a:extLst>
              </p:cNvPr>
              <p:cNvSpPr/>
              <p:nvPr/>
            </p:nvSpPr>
            <p:spPr>
              <a:xfrm>
                <a:off x="854328" y="5022830"/>
                <a:ext cx="2620502" cy="1198872"/>
              </a:xfrm>
              <a:prstGeom prst="roundRect">
                <a:avLst>
                  <a:gd name="adj" fmla="val 9711"/>
                </a:avLst>
              </a:prstGeom>
              <a:solidFill>
                <a:srgbClr val="1FC2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E </a:t>
                </a:r>
              </a:p>
              <a:p>
                <a:endParaRPr lang="en-US" altLang="ko-KR" sz="8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S </a:t>
                </a:r>
              </a:p>
              <a:p>
                <a:endParaRPr lang="en-US" altLang="ko-KR" sz="8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G </a:t>
                </a:r>
                <a:endParaRPr lang="ko-KR" altLang="en-US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054BD59E-CB70-DCA3-88FF-7AAA746022C3}"/>
                  </a:ext>
                </a:extLst>
              </p:cNvPr>
              <p:cNvGrpSpPr/>
              <p:nvPr/>
            </p:nvGrpSpPr>
            <p:grpSpPr>
              <a:xfrm>
                <a:off x="1254649" y="5124450"/>
                <a:ext cx="1981200" cy="1034560"/>
                <a:chOff x="3273570" y="4655440"/>
                <a:chExt cx="1981200" cy="1122534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B6EF8D0B-1048-6F62-2F67-4D9C4890C4C9}"/>
                    </a:ext>
                  </a:extLst>
                </p:cNvPr>
                <p:cNvSpPr/>
                <p:nvPr/>
              </p:nvSpPr>
              <p:spPr>
                <a:xfrm>
                  <a:off x="3273570" y="4715368"/>
                  <a:ext cx="1330399" cy="9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B7EA708A-F856-6C7F-4A5F-97893B36F24D}"/>
                    </a:ext>
                  </a:extLst>
                </p:cNvPr>
                <p:cNvSpPr/>
                <p:nvPr/>
              </p:nvSpPr>
              <p:spPr>
                <a:xfrm>
                  <a:off x="3273571" y="4807944"/>
                  <a:ext cx="880596" cy="9119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60EFB8CF-F288-33E9-43C0-C4D681CD404B}"/>
                    </a:ext>
                  </a:extLst>
                </p:cNvPr>
                <p:cNvSpPr/>
                <p:nvPr/>
              </p:nvSpPr>
              <p:spPr>
                <a:xfrm>
                  <a:off x="3273570" y="5098907"/>
                  <a:ext cx="1075113" cy="9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9CCFFC4F-E9BB-02E0-E068-2D6BC240520E}"/>
                    </a:ext>
                  </a:extLst>
                </p:cNvPr>
                <p:cNvSpPr/>
                <p:nvPr/>
              </p:nvSpPr>
              <p:spPr>
                <a:xfrm>
                  <a:off x="3273571" y="5191483"/>
                  <a:ext cx="276451" cy="9119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5AB586D-7AE0-02E6-F06A-2C13738249F6}"/>
                    </a:ext>
                  </a:extLst>
                </p:cNvPr>
                <p:cNvSpPr/>
                <p:nvPr/>
              </p:nvSpPr>
              <p:spPr>
                <a:xfrm>
                  <a:off x="3273571" y="5455070"/>
                  <a:ext cx="763269" cy="9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09C49C8F-A60F-F204-BB70-CBB55688157E}"/>
                    </a:ext>
                  </a:extLst>
                </p:cNvPr>
                <p:cNvSpPr/>
                <p:nvPr/>
              </p:nvSpPr>
              <p:spPr>
                <a:xfrm>
                  <a:off x="3273571" y="5547646"/>
                  <a:ext cx="683259" cy="9119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155395A3-8775-DD83-9A90-AEA731243918}"/>
                    </a:ext>
                  </a:extLst>
                </p:cNvPr>
                <p:cNvSpPr/>
                <p:nvPr/>
              </p:nvSpPr>
              <p:spPr>
                <a:xfrm>
                  <a:off x="4873770" y="4655440"/>
                  <a:ext cx="381000" cy="295528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A</a:t>
                  </a:r>
                  <a:endPara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0C8083B5-EA7A-4BA2-8BA9-7EDEB536CCE7}"/>
                    </a:ext>
                  </a:extLst>
                </p:cNvPr>
                <p:cNvSpPr/>
                <p:nvPr/>
              </p:nvSpPr>
              <p:spPr>
                <a:xfrm>
                  <a:off x="4873770" y="5068943"/>
                  <a:ext cx="381000" cy="295528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B</a:t>
                  </a:r>
                  <a:endParaRPr lang="ko-KR" altLang="en-US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FECBC4AE-1027-9364-3D51-20C4D4968A16}"/>
                    </a:ext>
                  </a:extLst>
                </p:cNvPr>
                <p:cNvSpPr/>
                <p:nvPr/>
              </p:nvSpPr>
              <p:spPr>
                <a:xfrm>
                  <a:off x="4873770" y="5482446"/>
                  <a:ext cx="381000" cy="295528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C</a:t>
                  </a:r>
                  <a:endParaRPr lang="ko-KR" altLang="en-US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B7C4B70-D993-C2B0-2A3B-87B20F4315C7}"/>
              </a:ext>
            </a:extLst>
          </p:cNvPr>
          <p:cNvGrpSpPr/>
          <p:nvPr/>
        </p:nvGrpSpPr>
        <p:grpSpPr>
          <a:xfrm>
            <a:off x="3897410" y="1127760"/>
            <a:ext cx="3297774" cy="5470208"/>
            <a:chOff x="4109999" y="985520"/>
            <a:chExt cx="3297774" cy="547020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8BF0DB7-E882-97FE-DB19-7AEBACEE8412}"/>
                </a:ext>
              </a:extLst>
            </p:cNvPr>
            <p:cNvSpPr/>
            <p:nvPr/>
          </p:nvSpPr>
          <p:spPr>
            <a:xfrm>
              <a:off x="4267600" y="1129229"/>
              <a:ext cx="2983257" cy="574186"/>
            </a:xfrm>
            <a:prstGeom prst="roundRect">
              <a:avLst>
                <a:gd name="adj" fmla="val 409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ACB4006-65D5-D847-ECFE-31471D39086A}"/>
                </a:ext>
              </a:extLst>
            </p:cNvPr>
            <p:cNvGrpSpPr/>
            <p:nvPr/>
          </p:nvGrpSpPr>
          <p:grpSpPr>
            <a:xfrm>
              <a:off x="4328276" y="1129229"/>
              <a:ext cx="2893030" cy="5202309"/>
              <a:chOff x="1391971" y="599808"/>
              <a:chExt cx="2984085" cy="567969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14959AEC-5168-806C-7410-684241277A9F}"/>
                  </a:ext>
                </a:extLst>
              </p:cNvPr>
              <p:cNvGrpSpPr/>
              <p:nvPr/>
            </p:nvGrpSpPr>
            <p:grpSpPr>
              <a:xfrm>
                <a:off x="1579246" y="599808"/>
                <a:ext cx="2673697" cy="309808"/>
                <a:chOff x="1579246" y="599808"/>
                <a:chExt cx="2673697" cy="309808"/>
              </a:xfrm>
            </p:grpSpPr>
            <p:pic>
              <p:nvPicPr>
                <p:cNvPr id="84" name="그림 83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D6444C39-5895-7603-1400-56776FA9E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29" t="1595" r="76091" b="95462"/>
                <a:stretch/>
              </p:blipFill>
              <p:spPr>
                <a:xfrm>
                  <a:off x="1579246" y="694836"/>
                  <a:ext cx="576628" cy="175183"/>
                </a:xfrm>
                <a:prstGeom prst="rect">
                  <a:avLst/>
                </a:prstGeom>
              </p:spPr>
            </p:pic>
            <p:pic>
              <p:nvPicPr>
                <p:cNvPr id="85" name="그림 84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8255C415-B8CB-6A38-BBF4-455362A73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055" t="556" r="5033" b="94796"/>
                <a:stretch/>
              </p:blipFill>
              <p:spPr>
                <a:xfrm>
                  <a:off x="3485695" y="599808"/>
                  <a:ext cx="767248" cy="309808"/>
                </a:xfrm>
                <a:prstGeom prst="rect">
                  <a:avLst/>
                </a:prstGeom>
              </p:spPr>
            </p:pic>
          </p:grpSp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61F23F3D-0D47-BAE2-B0BA-6E4E9006F4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96" t="17858" r="16096" b="20000"/>
              <a:stretch/>
            </p:blipFill>
            <p:spPr>
              <a:xfrm>
                <a:off x="1391971" y="830424"/>
                <a:ext cx="2984085" cy="5449077"/>
              </a:xfrm>
              <a:prstGeom prst="rect">
                <a:avLst/>
              </a:prstGeom>
            </p:spPr>
          </p:pic>
        </p:grpSp>
        <p:pic>
          <p:nvPicPr>
            <p:cNvPr id="62" name="그림 61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6413CCBB-9AFD-6FBC-BCF4-69B1D96B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999" y="985520"/>
              <a:ext cx="3297774" cy="5470208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8D345CF-3E3B-4B8C-F01C-FFF86755FE88}"/>
                </a:ext>
              </a:extLst>
            </p:cNvPr>
            <p:cNvSpPr/>
            <p:nvPr/>
          </p:nvSpPr>
          <p:spPr>
            <a:xfrm>
              <a:off x="5195025" y="3051781"/>
              <a:ext cx="1053947" cy="30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D46D485B-DB8D-8A19-0A02-05E27AFF8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9994" y="1583411"/>
              <a:ext cx="312447" cy="297206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589CDC-4704-5BE9-DAA0-BDC6DAF5FDAC}"/>
                </a:ext>
              </a:extLst>
            </p:cNvPr>
            <p:cNvSpPr txBox="1"/>
            <p:nvPr/>
          </p:nvSpPr>
          <p:spPr>
            <a:xfrm>
              <a:off x="5010600" y="1603618"/>
              <a:ext cx="14965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관련 업계 </a:t>
              </a:r>
              <a:r>
                <a:rPr lang="en-US" altLang="ko-KR" sz="1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 </a:t>
              </a:r>
              <a:r>
                <a:rPr lang="ko-KR" altLang="en-US" sz="1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</a:t>
              </a: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852E57BC-4DDC-AFE8-A34D-7C5FBEB91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94" b="12053"/>
            <a:stretch/>
          </p:blipFill>
          <p:spPr>
            <a:xfrm>
              <a:off x="4368800" y="2297622"/>
              <a:ext cx="2793047" cy="3678252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276DBB91-D169-64AE-D6F1-B1359715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2" t="14625" r="62263" b="81508"/>
            <a:stretch/>
          </p:blipFill>
          <p:spPr>
            <a:xfrm>
              <a:off x="4415790" y="2095313"/>
              <a:ext cx="913147" cy="208975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4B5E704-8134-1BBD-A478-77936F3DBBE7}"/>
                </a:ext>
              </a:extLst>
            </p:cNvPr>
            <p:cNvSpPr/>
            <p:nvPr/>
          </p:nvSpPr>
          <p:spPr>
            <a:xfrm>
              <a:off x="5817869" y="3545205"/>
              <a:ext cx="607695" cy="102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업계 평균 종합 점수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56C71F9-8301-CE3F-7664-C3AB514DEB8E}"/>
                </a:ext>
              </a:extLst>
            </p:cNvPr>
            <p:cNvSpPr/>
            <p:nvPr/>
          </p:nvSpPr>
          <p:spPr>
            <a:xfrm>
              <a:off x="5817870" y="5834573"/>
              <a:ext cx="431102" cy="102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업계 평균점수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3F5CE0C-6681-18FD-AF8B-BA88F4E00173}"/>
                </a:ext>
              </a:extLst>
            </p:cNvPr>
            <p:cNvSpPr txBox="1"/>
            <p:nvPr/>
          </p:nvSpPr>
          <p:spPr>
            <a:xfrm>
              <a:off x="4519698" y="4113888"/>
              <a:ext cx="12947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관련 업계 </a:t>
              </a:r>
              <a:r>
                <a:rPr lang="en-US" altLang="ko-KR" sz="1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ESG</a:t>
              </a:r>
            </a:p>
            <a:p>
              <a:r>
                <a:rPr lang="ko-KR" altLang="en-US" sz="1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세부 현황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24C5D69-0BDD-1069-AE63-8DF6AE4F5E9A}"/>
                </a:ext>
              </a:extLst>
            </p:cNvPr>
            <p:cNvSpPr/>
            <p:nvPr/>
          </p:nvSpPr>
          <p:spPr>
            <a:xfrm>
              <a:off x="5817870" y="5836056"/>
              <a:ext cx="431102" cy="102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업계 평균점수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839148B-4F22-0664-089C-573040166BE6}"/>
                </a:ext>
              </a:extLst>
            </p:cNvPr>
            <p:cNvSpPr/>
            <p:nvPr/>
          </p:nvSpPr>
          <p:spPr>
            <a:xfrm>
              <a:off x="4455980" y="4658626"/>
              <a:ext cx="2546800" cy="1051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E5BF06C-1920-6BDD-31B9-0C1AE622A8E7}"/>
                </a:ext>
              </a:extLst>
            </p:cNvPr>
            <p:cNvGrpSpPr/>
            <p:nvPr/>
          </p:nvGrpSpPr>
          <p:grpSpPr>
            <a:xfrm>
              <a:off x="4564058" y="4611173"/>
              <a:ext cx="2389656" cy="1003887"/>
              <a:chOff x="4564058" y="4663923"/>
              <a:chExt cx="2389656" cy="858913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5CDFCC40-2659-AF2C-959D-8A798D6460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23" t="63576" r="56950" b="20532"/>
              <a:stretch/>
            </p:blipFill>
            <p:spPr>
              <a:xfrm>
                <a:off x="4564058" y="4663923"/>
                <a:ext cx="768830" cy="858913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68C15015-3F4C-E933-AA3E-F58DAAAB4B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23" t="63576" r="56950" b="20532"/>
              <a:stretch/>
            </p:blipFill>
            <p:spPr>
              <a:xfrm>
                <a:off x="5374471" y="5246763"/>
                <a:ext cx="768830" cy="242374"/>
              </a:xfrm>
              <a:prstGeom prst="rect">
                <a:avLst/>
              </a:prstGeom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9592269E-A788-7EDA-340A-BD2F303E5A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23" t="63576" r="56950" b="20532"/>
              <a:stretch/>
            </p:blipFill>
            <p:spPr>
              <a:xfrm>
                <a:off x="6184884" y="4907280"/>
                <a:ext cx="768830" cy="589476"/>
              </a:xfrm>
              <a:prstGeom prst="rect">
                <a:avLst/>
              </a:prstGeom>
            </p:spPr>
          </p:pic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7250844-4861-1964-B0E4-630A97FC9FDE}"/>
                </a:ext>
              </a:extLst>
            </p:cNvPr>
            <p:cNvSpPr/>
            <p:nvPr/>
          </p:nvSpPr>
          <p:spPr>
            <a:xfrm>
              <a:off x="4715322" y="5609711"/>
              <a:ext cx="431102" cy="102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E(</a:t>
              </a:r>
              <a:r>
                <a:rPr lang="ko-KR" altLang="en-US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환경</a:t>
              </a:r>
              <a:r>
                <a:rPr lang="en-US" altLang="ko-KR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600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65774D1-5BAF-32E9-22E5-611A0D5FBADB}"/>
                </a:ext>
              </a:extLst>
            </p:cNvPr>
            <p:cNvSpPr/>
            <p:nvPr/>
          </p:nvSpPr>
          <p:spPr>
            <a:xfrm>
              <a:off x="5513829" y="5609711"/>
              <a:ext cx="431102" cy="102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S(</a:t>
              </a:r>
              <a:r>
                <a:rPr lang="ko-KR" altLang="en-US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사회</a:t>
              </a:r>
              <a:r>
                <a:rPr lang="en-US" altLang="ko-KR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600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4AE065E-FFE2-09C3-3FC4-633615681F1E}"/>
                </a:ext>
              </a:extLst>
            </p:cNvPr>
            <p:cNvSpPr/>
            <p:nvPr/>
          </p:nvSpPr>
          <p:spPr>
            <a:xfrm>
              <a:off x="6359012" y="5609711"/>
              <a:ext cx="431102" cy="102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G(</a:t>
              </a:r>
              <a:r>
                <a:rPr lang="ko-KR" altLang="en-US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지배구조</a:t>
              </a:r>
              <a:r>
                <a:rPr lang="en-US" altLang="ko-KR" sz="600" b="1" dirty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600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9949B0E-3420-1F6A-5CD0-3D72409A99CB}"/>
                </a:ext>
              </a:extLst>
            </p:cNvPr>
            <p:cNvSpPr/>
            <p:nvPr/>
          </p:nvSpPr>
          <p:spPr>
            <a:xfrm>
              <a:off x="6604000" y="5829493"/>
              <a:ext cx="431102" cy="203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Faster">
            <a:extLst>
              <a:ext uri="{FF2B5EF4-FFF2-40B4-BE49-F238E27FC236}">
                <a16:creationId xmlns:a16="http://schemas.microsoft.com/office/drawing/2014/main" id="{6E7BC725-E909-7ADC-2B81-FF13C67D496F}"/>
              </a:ext>
            </a:extLst>
          </p:cNvPr>
          <p:cNvSpPr txBox="1">
            <a:spLocks/>
          </p:cNvSpPr>
          <p:nvPr/>
        </p:nvSpPr>
        <p:spPr>
          <a:xfrm>
            <a:off x="7334077" y="1564379"/>
            <a:ext cx="4664884" cy="2422458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하나의 기업이 아닌 고객의 회사가 소속된 업계의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현황을 보여줌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업계의 평균치와 고객회사의 수치를 비교 가능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개월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6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개월로 나누어 업계의 동향과 고객의 회사가 어느 정도로 차이가 나는지를 알 수 있음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38ACFEE-CE40-58DD-EE36-E64C441C9419}"/>
              </a:ext>
            </a:extLst>
          </p:cNvPr>
          <p:cNvGrpSpPr/>
          <p:nvPr/>
        </p:nvGrpSpPr>
        <p:grpSpPr>
          <a:xfrm>
            <a:off x="174478" y="169334"/>
            <a:ext cx="11853334" cy="6519333"/>
            <a:chOff x="174478" y="169334"/>
            <a:chExt cx="11853334" cy="6519333"/>
          </a:xfrm>
        </p:grpSpPr>
        <p:sp>
          <p:nvSpPr>
            <p:cNvPr id="68" name="Google Shape;181;p6">
              <a:extLst>
                <a:ext uri="{FF2B5EF4-FFF2-40B4-BE49-F238E27FC236}">
                  <a16:creationId xmlns:a16="http://schemas.microsoft.com/office/drawing/2014/main" id="{DF7BB978-0B1D-5A32-C40A-68EA61BB99C0}"/>
                </a:ext>
              </a:extLst>
            </p:cNvPr>
            <p:cNvSpPr/>
            <p:nvPr/>
          </p:nvSpPr>
          <p:spPr>
            <a:xfrm>
              <a:off x="174479" y="169334"/>
              <a:ext cx="11853333" cy="6519333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188;p6">
              <a:extLst>
                <a:ext uri="{FF2B5EF4-FFF2-40B4-BE49-F238E27FC236}">
                  <a16:creationId xmlns:a16="http://schemas.microsoft.com/office/drawing/2014/main" id="{E2EF25A7-EA42-E935-6A1A-51D70F3E94D6}"/>
                </a:ext>
              </a:extLst>
            </p:cNvPr>
            <p:cNvSpPr/>
            <p:nvPr/>
          </p:nvSpPr>
          <p:spPr>
            <a:xfrm>
              <a:off x="174478" y="253581"/>
              <a:ext cx="136995" cy="1077508"/>
            </a:xfrm>
            <a:prstGeom prst="rec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3;p6">
              <a:extLst>
                <a:ext uri="{FF2B5EF4-FFF2-40B4-BE49-F238E27FC236}">
                  <a16:creationId xmlns:a16="http://schemas.microsoft.com/office/drawing/2014/main" id="{9EBE3B93-E195-D32D-D3A8-C91B41E705BB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6" name="Google Shape;465;p29">
            <a:extLst>
              <a:ext uri="{FF2B5EF4-FFF2-40B4-BE49-F238E27FC236}">
                <a16:creationId xmlns:a16="http://schemas.microsoft.com/office/drawing/2014/main" id="{4205110A-94EE-BAC5-4946-BFB7530B20A0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76" name="Google Shape;466;p29">
              <a:extLst>
                <a:ext uri="{FF2B5EF4-FFF2-40B4-BE49-F238E27FC236}">
                  <a16:creationId xmlns:a16="http://schemas.microsoft.com/office/drawing/2014/main" id="{3146B65F-A478-86A0-B27C-59D4C2F65BD8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467;p29">
              <a:extLst>
                <a:ext uri="{FF2B5EF4-FFF2-40B4-BE49-F238E27FC236}">
                  <a16:creationId xmlns:a16="http://schemas.microsoft.com/office/drawing/2014/main" id="{CC2EFCA6-87FF-D89A-943D-3351B769E410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" name="Google Shape;468;p29">
              <a:extLst>
                <a:ext uri="{FF2B5EF4-FFF2-40B4-BE49-F238E27FC236}">
                  <a16:creationId xmlns:a16="http://schemas.microsoft.com/office/drawing/2014/main" id="{6836561E-D082-F0F7-9221-ABC5C3E04391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" name="Google Shape;469;p29">
              <a:extLst>
                <a:ext uri="{FF2B5EF4-FFF2-40B4-BE49-F238E27FC236}">
                  <a16:creationId xmlns:a16="http://schemas.microsoft.com/office/drawing/2014/main" id="{411CBC57-B7C6-F1B5-2283-3B89CAA8B6C3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470;p29">
              <a:extLst>
                <a:ext uri="{FF2B5EF4-FFF2-40B4-BE49-F238E27FC236}">
                  <a16:creationId xmlns:a16="http://schemas.microsoft.com/office/drawing/2014/main" id="{C601DE8E-E5C0-0412-8622-786E0946D25C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471;p29">
              <a:extLst>
                <a:ext uri="{FF2B5EF4-FFF2-40B4-BE49-F238E27FC236}">
                  <a16:creationId xmlns:a16="http://schemas.microsoft.com/office/drawing/2014/main" id="{E91E4D11-B9B6-1715-14E4-7DDA522EA390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1E7C5683-5821-0FF1-87ED-456279EA4A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55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FC2BDE-7EE2-15F0-8160-89294D1E158A}"/>
              </a:ext>
            </a:extLst>
          </p:cNvPr>
          <p:cNvSpPr/>
          <p:nvPr/>
        </p:nvSpPr>
        <p:spPr>
          <a:xfrm>
            <a:off x="590451" y="1261309"/>
            <a:ext cx="2983257" cy="574186"/>
          </a:xfrm>
          <a:prstGeom prst="roundRect">
            <a:avLst>
              <a:gd name="adj" fmla="val 409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507E68-AC27-61BA-233E-0C294ADA0DC0}"/>
              </a:ext>
            </a:extLst>
          </p:cNvPr>
          <p:cNvGrpSpPr/>
          <p:nvPr/>
        </p:nvGrpSpPr>
        <p:grpSpPr>
          <a:xfrm>
            <a:off x="651127" y="1261309"/>
            <a:ext cx="2893030" cy="5202309"/>
            <a:chOff x="1391971" y="599808"/>
            <a:chExt cx="2984085" cy="567969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F1328B8-EDF1-C4A6-5889-1619C48F6889}"/>
                </a:ext>
              </a:extLst>
            </p:cNvPr>
            <p:cNvGrpSpPr/>
            <p:nvPr/>
          </p:nvGrpSpPr>
          <p:grpSpPr>
            <a:xfrm>
              <a:off x="1579246" y="599808"/>
              <a:ext cx="2673697" cy="309808"/>
              <a:chOff x="1579246" y="599808"/>
              <a:chExt cx="2673697" cy="309808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BD30A41-78EC-3452-DC6C-CD7CB8FC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29" t="1595" r="76091" b="95462"/>
              <a:stretch/>
            </p:blipFill>
            <p:spPr>
              <a:xfrm>
                <a:off x="1579246" y="694836"/>
                <a:ext cx="576628" cy="175183"/>
              </a:xfrm>
              <a:prstGeom prst="rect">
                <a:avLst/>
              </a:prstGeom>
            </p:spPr>
          </p:pic>
          <p:pic>
            <p:nvPicPr>
              <p:cNvPr id="30" name="그림 2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ABE5316-6E21-C434-335B-1F96EA2A91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055" t="556" r="5033" b="94796"/>
              <a:stretch/>
            </p:blipFill>
            <p:spPr>
              <a:xfrm>
                <a:off x="3485695" y="599808"/>
                <a:ext cx="767248" cy="309808"/>
              </a:xfrm>
              <a:prstGeom prst="rect">
                <a:avLst/>
              </a:prstGeom>
            </p:spPr>
          </p:pic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DF4D040-4907-DBFB-BBFC-D43E94D41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6" t="17858" r="16096" b="20000"/>
            <a:stretch/>
          </p:blipFill>
          <p:spPr>
            <a:xfrm>
              <a:off x="1391971" y="830424"/>
              <a:ext cx="2984085" cy="544907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7AD4CC-D5B4-688F-C9E1-AF5031120322}"/>
              </a:ext>
            </a:extLst>
          </p:cNvPr>
          <p:cNvSpPr/>
          <p:nvPr/>
        </p:nvSpPr>
        <p:spPr>
          <a:xfrm>
            <a:off x="1517876" y="3183861"/>
            <a:ext cx="1053947" cy="3049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DD7C6E-2681-CDE9-A0EE-4870B45B0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5" y="1715491"/>
            <a:ext cx="312447" cy="297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6121CD-1213-950F-F655-5D751D2D3D0B}"/>
              </a:ext>
            </a:extLst>
          </p:cNvPr>
          <p:cNvSpPr txBox="1"/>
          <p:nvPr/>
        </p:nvSpPr>
        <p:spPr>
          <a:xfrm>
            <a:off x="1333451" y="1735698"/>
            <a:ext cx="14965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ESG</a:t>
            </a:r>
            <a:r>
              <a:rPr lang="ko-KR" altLang="en-US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컨설팅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5A2BC-EDBF-6EF3-9DB1-FD432034BC12}"/>
              </a:ext>
            </a:extLst>
          </p:cNvPr>
          <p:cNvSpPr txBox="1"/>
          <p:nvPr/>
        </p:nvSpPr>
        <p:spPr>
          <a:xfrm>
            <a:off x="750867" y="4790706"/>
            <a:ext cx="224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분야 별 업계 평균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D82649A-325F-6594-02AD-32FD6734884E}"/>
              </a:ext>
            </a:extLst>
          </p:cNvPr>
          <p:cNvGrpSpPr/>
          <p:nvPr/>
        </p:nvGrpSpPr>
        <p:grpSpPr>
          <a:xfrm>
            <a:off x="174478" y="169334"/>
            <a:ext cx="11853334" cy="6519333"/>
            <a:chOff x="174478" y="169334"/>
            <a:chExt cx="11853334" cy="6519333"/>
          </a:xfrm>
        </p:grpSpPr>
        <p:sp>
          <p:nvSpPr>
            <p:cNvPr id="32" name="Google Shape;181;p6">
              <a:extLst>
                <a:ext uri="{FF2B5EF4-FFF2-40B4-BE49-F238E27FC236}">
                  <a16:creationId xmlns:a16="http://schemas.microsoft.com/office/drawing/2014/main" id="{7AB6E5CF-3A07-CFBE-D867-C8B97EE16C07}"/>
                </a:ext>
              </a:extLst>
            </p:cNvPr>
            <p:cNvSpPr/>
            <p:nvPr/>
          </p:nvSpPr>
          <p:spPr>
            <a:xfrm>
              <a:off x="174479" y="169334"/>
              <a:ext cx="11853333" cy="6519333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188;p6">
              <a:extLst>
                <a:ext uri="{FF2B5EF4-FFF2-40B4-BE49-F238E27FC236}">
                  <a16:creationId xmlns:a16="http://schemas.microsoft.com/office/drawing/2014/main" id="{9602D776-D868-58D4-26AE-F7B55AA8777F}"/>
                </a:ext>
              </a:extLst>
            </p:cNvPr>
            <p:cNvSpPr/>
            <p:nvPr/>
          </p:nvSpPr>
          <p:spPr>
            <a:xfrm>
              <a:off x="174478" y="253581"/>
              <a:ext cx="136995" cy="1077508"/>
            </a:xfrm>
            <a:prstGeom prst="rec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Faster">
            <a:extLst>
              <a:ext uri="{FF2B5EF4-FFF2-40B4-BE49-F238E27FC236}">
                <a16:creationId xmlns:a16="http://schemas.microsoft.com/office/drawing/2014/main" id="{4B756C93-1703-FFBD-5EC7-7106900E9F96}"/>
              </a:ext>
            </a:extLst>
          </p:cNvPr>
          <p:cNvSpPr txBox="1">
            <a:spLocks/>
          </p:cNvSpPr>
          <p:nvPr/>
        </p:nvSpPr>
        <p:spPr>
          <a:xfrm>
            <a:off x="7222317" y="2214619"/>
            <a:ext cx="4664884" cy="452688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CBF0ED1-BF56-3061-F46C-525EAA0FEDB6}"/>
              </a:ext>
            </a:extLst>
          </p:cNvPr>
          <p:cNvSpPr/>
          <p:nvPr/>
        </p:nvSpPr>
        <p:spPr>
          <a:xfrm>
            <a:off x="3980544" y="1261309"/>
            <a:ext cx="2983257" cy="574186"/>
          </a:xfrm>
          <a:prstGeom prst="roundRect">
            <a:avLst>
              <a:gd name="adj" fmla="val 409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F276E2B-E9F8-2E08-CDBA-44D1CC6B6E2E}"/>
              </a:ext>
            </a:extLst>
          </p:cNvPr>
          <p:cNvGrpSpPr/>
          <p:nvPr/>
        </p:nvGrpSpPr>
        <p:grpSpPr>
          <a:xfrm>
            <a:off x="4041220" y="1261309"/>
            <a:ext cx="2893030" cy="5202309"/>
            <a:chOff x="1391971" y="599808"/>
            <a:chExt cx="2984085" cy="5679693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925A6755-5C09-7C91-0B1C-8F503C31ED4E}"/>
                </a:ext>
              </a:extLst>
            </p:cNvPr>
            <p:cNvGrpSpPr/>
            <p:nvPr/>
          </p:nvGrpSpPr>
          <p:grpSpPr>
            <a:xfrm>
              <a:off x="1579246" y="599808"/>
              <a:ext cx="2673697" cy="309808"/>
              <a:chOff x="1579246" y="599808"/>
              <a:chExt cx="2673697" cy="309808"/>
            </a:xfrm>
          </p:grpSpPr>
          <p:pic>
            <p:nvPicPr>
              <p:cNvPr id="67" name="그림 6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1B691A7-3477-F8B3-DB82-202289EB06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29" t="1595" r="76091" b="95462"/>
              <a:stretch/>
            </p:blipFill>
            <p:spPr>
              <a:xfrm>
                <a:off x="1579246" y="694836"/>
                <a:ext cx="576628" cy="175183"/>
              </a:xfrm>
              <a:prstGeom prst="rect">
                <a:avLst/>
              </a:prstGeom>
            </p:spPr>
          </p:pic>
          <p:pic>
            <p:nvPicPr>
              <p:cNvPr id="68" name="그림 6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5CBE73F-8346-A51C-9837-5AA77F2734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055" t="556" r="5033" b="94796"/>
              <a:stretch/>
            </p:blipFill>
            <p:spPr>
              <a:xfrm>
                <a:off x="3485695" y="599808"/>
                <a:ext cx="767248" cy="309808"/>
              </a:xfrm>
              <a:prstGeom prst="rect">
                <a:avLst/>
              </a:prstGeom>
            </p:spPr>
          </p:pic>
        </p:grp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CA9065D7-3791-2B97-CB91-5AD039686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6" t="17858" r="16096" b="20000"/>
            <a:stretch/>
          </p:blipFill>
          <p:spPr>
            <a:xfrm>
              <a:off x="1391971" y="830424"/>
              <a:ext cx="2984085" cy="5449077"/>
            </a:xfrm>
            <a:prstGeom prst="rect">
              <a:avLst/>
            </a:prstGeom>
          </p:spPr>
        </p:pic>
      </p:grpSp>
      <p:pic>
        <p:nvPicPr>
          <p:cNvPr id="45" name="그림 4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36BCBA0-19E2-D6A7-B1EA-D920A614D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43" y="1117600"/>
            <a:ext cx="3297774" cy="547020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71CD81-5EB5-237D-18A2-6041A40EC3DD}"/>
              </a:ext>
            </a:extLst>
          </p:cNvPr>
          <p:cNvSpPr/>
          <p:nvPr/>
        </p:nvSpPr>
        <p:spPr>
          <a:xfrm>
            <a:off x="4907969" y="3183861"/>
            <a:ext cx="1053947" cy="3049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61DBC86-E39F-E2E2-4883-24968EB2E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38" y="1715491"/>
            <a:ext cx="312447" cy="29720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3B7B15B-E8E1-775E-83F9-7F779139CFC7}"/>
              </a:ext>
            </a:extLst>
          </p:cNvPr>
          <p:cNvSpPr txBox="1"/>
          <p:nvPr/>
        </p:nvSpPr>
        <p:spPr>
          <a:xfrm>
            <a:off x="4723544" y="1735698"/>
            <a:ext cx="14965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ESG</a:t>
            </a:r>
            <a:r>
              <a:rPr lang="ko-KR" altLang="en-US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컨설팅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E4D47D90-EFA4-B3E3-8334-0A70B2CC6AC1}"/>
              </a:ext>
            </a:extLst>
          </p:cNvPr>
          <p:cNvGrpSpPr/>
          <p:nvPr/>
        </p:nvGrpSpPr>
        <p:grpSpPr>
          <a:xfrm>
            <a:off x="643073" y="2074996"/>
            <a:ext cx="2901083" cy="4131071"/>
            <a:chOff x="643073" y="2074996"/>
            <a:chExt cx="2901083" cy="4131071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C8E4068-5B5F-13EF-7692-9625BC7F08B9}"/>
                </a:ext>
              </a:extLst>
            </p:cNvPr>
            <p:cNvGrpSpPr/>
            <p:nvPr/>
          </p:nvGrpSpPr>
          <p:grpSpPr>
            <a:xfrm>
              <a:off x="643073" y="2074996"/>
              <a:ext cx="2901083" cy="4131071"/>
              <a:chOff x="643073" y="2074996"/>
              <a:chExt cx="2901083" cy="413107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6E85929A-B42C-B930-A97F-9FF29DFF05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485" b="19051"/>
              <a:stretch/>
            </p:blipFill>
            <p:spPr>
              <a:xfrm>
                <a:off x="643073" y="2074996"/>
                <a:ext cx="2901083" cy="413107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FDFAACA-BF76-0EA1-3D9A-11CBB932EB85}"/>
                  </a:ext>
                </a:extLst>
              </p:cNvPr>
              <p:cNvSpPr txBox="1"/>
              <p:nvPr/>
            </p:nvSpPr>
            <p:spPr>
              <a:xfrm>
                <a:off x="820273" y="2156588"/>
                <a:ext cx="1927626" cy="615553"/>
              </a:xfrm>
              <a:prstGeom prst="rect">
                <a:avLst/>
              </a:prstGeom>
              <a:solidFill>
                <a:srgbClr val="0286CC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우리은행의 각 분야 전문가들에게</a:t>
                </a:r>
                <a:endParaRPr lang="en-US" altLang="ko-KR" sz="1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endParaRPr lang="en-US" altLang="ko-KR" sz="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ESG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컨설팅도 받고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!</a:t>
                </a:r>
              </a:p>
              <a:p>
                <a:endParaRPr lang="en-US" altLang="ko-KR" sz="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우리 기업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ESG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등급도 높이고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!</a:t>
                </a:r>
              </a:p>
            </p:txBody>
          </p:sp>
        </p:grp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D9410A9-1D26-98B5-19EB-4124A122F856}"/>
                </a:ext>
              </a:extLst>
            </p:cNvPr>
            <p:cNvSpPr/>
            <p:nvPr/>
          </p:nvSpPr>
          <p:spPr>
            <a:xfrm>
              <a:off x="702845" y="2844721"/>
              <a:ext cx="1136115" cy="56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5" name="그림 124">
            <a:extLst>
              <a:ext uri="{FF2B5EF4-FFF2-40B4-BE49-F238E27FC236}">
                <a16:creationId xmlns:a16="http://schemas.microsoft.com/office/drawing/2014/main" id="{B7427A39-D648-2297-B27F-DEFB5AC255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4297" b="-337"/>
          <a:stretch/>
        </p:blipFill>
        <p:spPr>
          <a:xfrm>
            <a:off x="630807" y="2803960"/>
            <a:ext cx="2901948" cy="3143072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DC014AE-57A9-1A7C-F6AD-5ED4D990F6AA}"/>
              </a:ext>
            </a:extLst>
          </p:cNvPr>
          <p:cNvSpPr/>
          <p:nvPr/>
        </p:nvSpPr>
        <p:spPr>
          <a:xfrm>
            <a:off x="702845" y="4140531"/>
            <a:ext cx="2790538" cy="2046002"/>
          </a:xfrm>
          <a:prstGeom prst="rect">
            <a:avLst/>
          </a:prstGeom>
          <a:solidFill>
            <a:srgbClr val="EEF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33A8F3E9-F34F-01B2-0AA8-825C6313898F}"/>
              </a:ext>
            </a:extLst>
          </p:cNvPr>
          <p:cNvSpPr/>
          <p:nvPr/>
        </p:nvSpPr>
        <p:spPr>
          <a:xfrm>
            <a:off x="750867" y="4262387"/>
            <a:ext cx="2626317" cy="449812"/>
          </a:xfrm>
          <a:prstGeom prst="roundRect">
            <a:avLst/>
          </a:prstGeom>
          <a:solidFill>
            <a:srgbClr val="028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컨설팅 신청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BEB3DEA4-0B2D-E915-697F-B75492E4E3AF}"/>
              </a:ext>
            </a:extLst>
          </p:cNvPr>
          <p:cNvSpPr/>
          <p:nvPr/>
        </p:nvSpPr>
        <p:spPr>
          <a:xfrm>
            <a:off x="750867" y="4906282"/>
            <a:ext cx="2626317" cy="449812"/>
          </a:xfrm>
          <a:prstGeom prst="roundRect">
            <a:avLst/>
          </a:prstGeom>
          <a:solidFill>
            <a:srgbClr val="028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사회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컨설팅 신청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B37A5DD1-8320-984A-CBEE-F5E649CAC169}"/>
              </a:ext>
            </a:extLst>
          </p:cNvPr>
          <p:cNvSpPr/>
          <p:nvPr/>
        </p:nvSpPr>
        <p:spPr>
          <a:xfrm>
            <a:off x="750867" y="5550178"/>
            <a:ext cx="2626317" cy="449812"/>
          </a:xfrm>
          <a:prstGeom prst="roundRect">
            <a:avLst/>
          </a:prstGeom>
          <a:solidFill>
            <a:srgbClr val="028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지배구조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컨설팅 신청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D91BD6C9-BAAF-9B6F-CFCA-8E2A04D76053}"/>
              </a:ext>
            </a:extLst>
          </p:cNvPr>
          <p:cNvSpPr/>
          <p:nvPr/>
        </p:nvSpPr>
        <p:spPr>
          <a:xfrm>
            <a:off x="4158672" y="2156588"/>
            <a:ext cx="2626317" cy="449812"/>
          </a:xfrm>
          <a:prstGeom prst="roundRect">
            <a:avLst/>
          </a:prstGeom>
          <a:solidFill>
            <a:srgbClr val="028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컨설팅 신청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1106864D-0B02-AB98-7803-760415B623BD}"/>
              </a:ext>
            </a:extLst>
          </p:cNvPr>
          <p:cNvSpPr/>
          <p:nvPr/>
        </p:nvSpPr>
        <p:spPr>
          <a:xfrm>
            <a:off x="4151818" y="2692641"/>
            <a:ext cx="2645222" cy="3403359"/>
          </a:xfrm>
          <a:prstGeom prst="roundRect">
            <a:avLst>
              <a:gd name="adj" fmla="val 2746"/>
            </a:avLst>
          </a:prstGeom>
          <a:solidFill>
            <a:srgbClr val="EEF4F8"/>
          </a:solidFill>
          <a:ln>
            <a:noFill/>
          </a:ln>
          <a:effectLst>
            <a:outerShdw blurRad="50800" dist="38100" dir="18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컨설팅은 우리은행의 </a:t>
            </a:r>
            <a:r>
              <a:rPr lang="en-US" altLang="ko-KR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ESG </a:t>
            </a:r>
            <a:r>
              <a:rPr lang="ko-KR" altLang="en-US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데이터와</a:t>
            </a:r>
            <a:endParaRPr lang="en-US" altLang="ko-KR" sz="8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8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기제출된</a:t>
            </a:r>
            <a:r>
              <a:rPr lang="ko-KR" altLang="en-US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회사자료를 바탕으로 이루어 집니다</a:t>
            </a:r>
            <a:r>
              <a:rPr lang="en-US" altLang="ko-KR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추가적인 자료 제출 혹은 실사평가 요청이 가능합니다</a:t>
            </a:r>
            <a:r>
              <a:rPr lang="en-US" altLang="ko-KR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8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8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3" name="그래픽 132" descr="배지 체크 표시1 윤곽선">
            <a:extLst>
              <a:ext uri="{FF2B5EF4-FFF2-40B4-BE49-F238E27FC236}">
                <a16:creationId xmlns:a16="http://schemas.microsoft.com/office/drawing/2014/main" id="{294EB947-0F3E-4133-B8D7-A44A8426B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7349" y="2745228"/>
            <a:ext cx="163349" cy="163349"/>
          </a:xfrm>
          <a:prstGeom prst="rect">
            <a:avLst/>
          </a:prstGeom>
        </p:spPr>
      </p:pic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501EB7EE-5B73-8510-8EA1-14F9278927F5}"/>
              </a:ext>
            </a:extLst>
          </p:cNvPr>
          <p:cNvSpPr/>
          <p:nvPr/>
        </p:nvSpPr>
        <p:spPr>
          <a:xfrm>
            <a:off x="5598244" y="5709226"/>
            <a:ext cx="1101522" cy="290764"/>
          </a:xfrm>
          <a:prstGeom prst="roundRect">
            <a:avLst/>
          </a:prstGeom>
          <a:solidFill>
            <a:srgbClr val="028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실사평가 신청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85C3840-C8C4-CC6F-4641-31843B42892B}"/>
              </a:ext>
            </a:extLst>
          </p:cNvPr>
          <p:cNvSpPr/>
          <p:nvPr/>
        </p:nvSpPr>
        <p:spPr>
          <a:xfrm>
            <a:off x="4255842" y="5709226"/>
            <a:ext cx="1240802" cy="290764"/>
          </a:xfrm>
          <a:prstGeom prst="roundRect">
            <a:avLst/>
          </a:prstGeom>
          <a:solidFill>
            <a:srgbClr val="028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컨설팅  신청</a:t>
            </a: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C93C7A93-D3D4-7602-9ADF-99BC83C8147E}"/>
              </a:ext>
            </a:extLst>
          </p:cNvPr>
          <p:cNvSpPr/>
          <p:nvPr/>
        </p:nvSpPr>
        <p:spPr>
          <a:xfrm>
            <a:off x="4255842" y="3207011"/>
            <a:ext cx="2443924" cy="1429133"/>
          </a:xfrm>
          <a:prstGeom prst="roundRect">
            <a:avLst>
              <a:gd name="adj" fmla="val 6138"/>
            </a:avLst>
          </a:prstGeom>
          <a:noFill/>
          <a:ln>
            <a:solidFill>
              <a:srgbClr val="939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참고사항이 있다면 자유롭게 작성해 주세요</a:t>
            </a:r>
            <a:r>
              <a:rPr lang="en-US" altLang="ko-KR" sz="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8C06F758-E09F-897F-46BA-1796BDFA8732}"/>
              </a:ext>
            </a:extLst>
          </p:cNvPr>
          <p:cNvSpPr/>
          <p:nvPr/>
        </p:nvSpPr>
        <p:spPr>
          <a:xfrm>
            <a:off x="4276734" y="4732554"/>
            <a:ext cx="656518" cy="195254"/>
          </a:xfrm>
          <a:prstGeom prst="roundRect">
            <a:avLst>
              <a:gd name="adj" fmla="val 2955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추가자료 제출</a:t>
            </a: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F99E68A1-E179-B54C-83C6-89EF3A90BA96}"/>
              </a:ext>
            </a:extLst>
          </p:cNvPr>
          <p:cNvSpPr/>
          <p:nvPr/>
        </p:nvSpPr>
        <p:spPr>
          <a:xfrm>
            <a:off x="4255842" y="4929142"/>
            <a:ext cx="2443924" cy="643216"/>
          </a:xfrm>
          <a:prstGeom prst="roundRect">
            <a:avLst>
              <a:gd name="adj" fmla="val 13246"/>
            </a:avLst>
          </a:prstGeom>
          <a:noFill/>
          <a:ln>
            <a:solidFill>
              <a:srgbClr val="939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5934C754-DDE1-A49E-5716-CBC9F2285CDE}"/>
              </a:ext>
            </a:extLst>
          </p:cNvPr>
          <p:cNvSpPr/>
          <p:nvPr/>
        </p:nvSpPr>
        <p:spPr>
          <a:xfrm>
            <a:off x="6343650" y="5406391"/>
            <a:ext cx="309470" cy="131656"/>
          </a:xfrm>
          <a:prstGeom prst="roundRect">
            <a:avLst/>
          </a:prstGeom>
          <a:solidFill>
            <a:srgbClr val="028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업로드</a:t>
            </a:r>
          </a:p>
        </p:txBody>
      </p:sp>
      <p:sp>
        <p:nvSpPr>
          <p:cNvPr id="140" name="Faster">
            <a:extLst>
              <a:ext uri="{FF2B5EF4-FFF2-40B4-BE49-F238E27FC236}">
                <a16:creationId xmlns:a16="http://schemas.microsoft.com/office/drawing/2014/main" id="{B47AE852-0CA0-D5D3-F40A-AAAA71B92560}"/>
              </a:ext>
            </a:extLst>
          </p:cNvPr>
          <p:cNvSpPr txBox="1">
            <a:spLocks/>
          </p:cNvSpPr>
          <p:nvPr/>
        </p:nvSpPr>
        <p:spPr>
          <a:xfrm>
            <a:off x="7258647" y="1260726"/>
            <a:ext cx="4664884" cy="4238340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우리은행의 다양한 본부부서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ex)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HR /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세무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법률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재무 등 의 전문가들과 축적된 기업데이터를 바탕으로 컨설팅 제공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컨설팅 노하우 축적 시 새로운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BM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발전 가능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기업으로부터 추가적인 자료를 </a:t>
            </a:r>
            <a:r>
              <a:rPr lang="ko-KR" altLang="en-US" sz="1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제출받아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서로가 만족할 수 있는 평가 진행 가능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서류가 나타내지 못하는 항목은 실사평가 신청을 통하여 해소</a:t>
            </a:r>
            <a:endParaRPr lang="en-US" altLang="ko-KR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78741-D6AC-4D39-EC87-3E0A20002AFF}"/>
              </a:ext>
            </a:extLst>
          </p:cNvPr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컨설팅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탭 내 주요 서비스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55" name="Google Shape;465;p29">
            <a:extLst>
              <a:ext uri="{FF2B5EF4-FFF2-40B4-BE49-F238E27FC236}">
                <a16:creationId xmlns:a16="http://schemas.microsoft.com/office/drawing/2014/main" id="{69BCD293-4FF2-CA7C-6FCC-AC0652EF811E}"/>
              </a:ext>
            </a:extLst>
          </p:cNvPr>
          <p:cNvGrpSpPr/>
          <p:nvPr/>
        </p:nvGrpSpPr>
        <p:grpSpPr>
          <a:xfrm>
            <a:off x="7574780" y="249277"/>
            <a:ext cx="4348751" cy="276999"/>
            <a:chOff x="7574780" y="249277"/>
            <a:chExt cx="4348751" cy="276999"/>
          </a:xfrm>
        </p:grpSpPr>
        <p:sp>
          <p:nvSpPr>
            <p:cNvPr id="56" name="Google Shape;466;p29">
              <a:extLst>
                <a:ext uri="{FF2B5EF4-FFF2-40B4-BE49-F238E27FC236}">
                  <a16:creationId xmlns:a16="http://schemas.microsoft.com/office/drawing/2014/main" id="{2F70CF8F-9D80-D6F2-F28C-93FE2280CAE7}"/>
                </a:ext>
              </a:extLst>
            </p:cNvPr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" name="Google Shape;467;p29">
              <a:extLst>
                <a:ext uri="{FF2B5EF4-FFF2-40B4-BE49-F238E27FC236}">
                  <a16:creationId xmlns:a16="http://schemas.microsoft.com/office/drawing/2014/main" id="{AEC02B5B-192B-C5FE-69DC-4EE6FFF91072}"/>
                </a:ext>
              </a:extLst>
            </p:cNvPr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" name="Google Shape;468;p29">
              <a:extLst>
                <a:ext uri="{FF2B5EF4-FFF2-40B4-BE49-F238E27FC236}">
                  <a16:creationId xmlns:a16="http://schemas.microsoft.com/office/drawing/2014/main" id="{1A3D862E-1DF4-1289-4EDC-E154E7ADB9BB}"/>
                </a:ext>
              </a:extLst>
            </p:cNvPr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" name="Google Shape;469;p29">
              <a:extLst>
                <a:ext uri="{FF2B5EF4-FFF2-40B4-BE49-F238E27FC236}">
                  <a16:creationId xmlns:a16="http://schemas.microsoft.com/office/drawing/2014/main" id="{67F01E6D-BE2B-8F29-4F1E-988E90CDE40E}"/>
                </a:ext>
              </a:extLst>
            </p:cNvPr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470;p29">
              <a:extLst>
                <a:ext uri="{FF2B5EF4-FFF2-40B4-BE49-F238E27FC236}">
                  <a16:creationId xmlns:a16="http://schemas.microsoft.com/office/drawing/2014/main" id="{C9F21039-35EB-C0B7-D47A-FC7B1DBACA79}"/>
                </a:ext>
              </a:extLst>
            </p:cNvPr>
            <p:cNvSpPr/>
            <p:nvPr/>
          </p:nvSpPr>
          <p:spPr>
            <a:xfrm>
              <a:off x="9095460" y="28461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" name="Google Shape;471;p29">
              <a:extLst>
                <a:ext uri="{FF2B5EF4-FFF2-40B4-BE49-F238E27FC236}">
                  <a16:creationId xmlns:a16="http://schemas.microsoft.com/office/drawing/2014/main" id="{BC5998B8-0BA7-A927-2613-96CA34FD9C8D}"/>
                </a:ext>
              </a:extLst>
            </p:cNvPr>
            <p:cNvSpPr txBox="1"/>
            <p:nvPr/>
          </p:nvSpPr>
          <p:spPr>
            <a:xfrm>
              <a:off x="9610105" y="249277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 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" name="그림 6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9F977A9F-B749-4FDE-AD8A-7197F3722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0" y="1117600"/>
            <a:ext cx="3297774" cy="547020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171579F-CF0B-B3B5-1BD5-68E48B0C08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61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3233907" y="2767301"/>
            <a:ext cx="572418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0" i="0" u="none" strike="noStrike" cap="none" dirty="0">
                <a:solidFill>
                  <a:schemeClr val="lt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결론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321507-7CA0-3449-5932-98C1353FF0E8}"/>
              </a:ext>
            </a:extLst>
          </p:cNvPr>
          <p:cNvGrpSpPr/>
          <p:nvPr/>
        </p:nvGrpSpPr>
        <p:grpSpPr>
          <a:xfrm>
            <a:off x="9962865" y="6114197"/>
            <a:ext cx="1836043" cy="464312"/>
            <a:chOff x="9322271" y="5996960"/>
            <a:chExt cx="2340160" cy="58154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C82AAD-67A8-6705-D5FC-19E5E7E2B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74958" b="-3443"/>
            <a:stretch/>
          </p:blipFill>
          <p:spPr>
            <a:xfrm>
              <a:off x="9322271" y="5996960"/>
              <a:ext cx="583729" cy="58154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41B4EFA-5D11-C6E3-E76B-3969457EF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26"/>
            <a:stretch/>
          </p:blipFill>
          <p:spPr>
            <a:xfrm>
              <a:off x="9900829" y="6014661"/>
              <a:ext cx="1761602" cy="562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/>
          <p:nvPr/>
        </p:nvSpPr>
        <p:spPr>
          <a:xfrm>
            <a:off x="2858544" y="5418461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RPA 활용한 데이터 수집</a:t>
            </a:r>
            <a:endParaRPr sz="900" b="1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190" name="Google Shape;190;p12"/>
          <p:cNvSpPr/>
          <p:nvPr/>
        </p:nvSpPr>
        <p:spPr>
          <a:xfrm>
            <a:off x="2768829" y="3032944"/>
            <a:ext cx="1796319" cy="217287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635286" y="1552814"/>
            <a:ext cx="2088720" cy="554800"/>
          </a:xfrm>
          <a:prstGeom prst="homePlate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ESG 평가 지표 선정</a:t>
            </a:r>
            <a:endParaRPr sz="1200" b="1" dirty="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192" name="Google Shape;192;p12"/>
          <p:cNvSpPr/>
          <p:nvPr/>
        </p:nvSpPr>
        <p:spPr>
          <a:xfrm>
            <a:off x="2741074" y="1552814"/>
            <a:ext cx="2088720" cy="554800"/>
          </a:xfrm>
          <a:prstGeom prst="chevron">
            <a:avLst>
              <a:gd name="adj" fmla="val 5000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데이터 </a:t>
            </a:r>
            <a:r>
              <a:rPr lang="ko-KR" sz="1200" b="1" dirty="0" err="1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크롤링</a:t>
            </a:r>
            <a:endParaRPr sz="1200" b="1" dirty="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4846861" y="1552814"/>
            <a:ext cx="2088720" cy="554800"/>
          </a:xfrm>
          <a:prstGeom prst="chevron">
            <a:avLst>
              <a:gd name="adj" fmla="val 5000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지표 정량화</a:t>
            </a:r>
            <a:endParaRPr sz="1200" b="1" dirty="0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194" name="Google Shape;194;p12"/>
          <p:cNvSpPr/>
          <p:nvPr/>
        </p:nvSpPr>
        <p:spPr>
          <a:xfrm>
            <a:off x="9058438" y="1544650"/>
            <a:ext cx="2088720" cy="554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프로토타입 개발</a:t>
            </a:r>
            <a:endParaRPr sz="1200" b="1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195" name="Google Shape;195;p12"/>
          <p:cNvSpPr/>
          <p:nvPr/>
        </p:nvSpPr>
        <p:spPr>
          <a:xfrm>
            <a:off x="6952649" y="1552814"/>
            <a:ext cx="2088720" cy="554800"/>
          </a:xfrm>
          <a:prstGeom prst="chevron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평가 예측 모델링</a:t>
            </a:r>
            <a:endParaRPr sz="1200" b="1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196" name="Google Shape;196;p12"/>
          <p:cNvSpPr/>
          <p:nvPr/>
        </p:nvSpPr>
        <p:spPr>
          <a:xfrm>
            <a:off x="635285" y="2292505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국내 ESG 지표 수집 (</a:t>
            </a:r>
            <a:r>
              <a:rPr lang="en-US" altLang="ko-KR" sz="900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30</a:t>
            </a:r>
            <a:r>
              <a:rPr lang="ko-KR" sz="900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가지)</a:t>
            </a:r>
            <a:endParaRPr sz="900" dirty="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197" name="Google Shape;197;p12"/>
          <p:cNvSpPr/>
          <p:nvPr/>
        </p:nvSpPr>
        <p:spPr>
          <a:xfrm>
            <a:off x="635285" y="3348504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모델링을 위한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15가지 지표 선정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cxnSp>
        <p:nvCxnSpPr>
          <p:cNvPr id="198" name="Google Shape;198;p12"/>
          <p:cNvCxnSpPr>
            <a:stCxn id="196" idx="2"/>
            <a:endCxn id="197" idx="0"/>
          </p:cNvCxnSpPr>
          <p:nvPr/>
        </p:nvCxnSpPr>
        <p:spPr>
          <a:xfrm>
            <a:off x="1444751" y="2786776"/>
            <a:ext cx="0" cy="56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9" name="Google Shape;199;p12"/>
          <p:cNvSpPr/>
          <p:nvPr/>
        </p:nvSpPr>
        <p:spPr>
          <a:xfrm>
            <a:off x="655165" y="3865369"/>
            <a:ext cx="15279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※  전문가 자문을 통한 신뢰성 확보</a:t>
            </a:r>
            <a:endParaRPr sz="70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2846188" y="3204231"/>
            <a:ext cx="1618931" cy="49427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기업 공시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2846187" y="4380276"/>
            <a:ext cx="1618931" cy="49427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미디어 자료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2947499" y="3785238"/>
            <a:ext cx="133882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ko-KR" sz="900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사업보고서</a:t>
            </a:r>
            <a:endParaRPr sz="900" dirty="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ko-KR" sz="900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지속가능경영보고서</a:t>
            </a:r>
            <a:endParaRPr sz="900" dirty="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en-US" sz="900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DART</a:t>
            </a:r>
            <a:endParaRPr sz="900" dirty="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2945027" y="4907805"/>
            <a:ext cx="8451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뉴스 기사</a:t>
            </a:r>
            <a:endParaRPr sz="90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cxnSp>
        <p:nvCxnSpPr>
          <p:cNvPr id="204" name="Google Shape;204;p12"/>
          <p:cNvCxnSpPr>
            <a:stCxn id="197" idx="3"/>
            <a:endCxn id="200" idx="1"/>
          </p:cNvCxnSpPr>
          <p:nvPr/>
        </p:nvCxnSpPr>
        <p:spPr>
          <a:xfrm rot="10800000" flipH="1">
            <a:off x="2254216" y="3451340"/>
            <a:ext cx="591900" cy="144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5" name="Google Shape;205;p12"/>
          <p:cNvCxnSpPr>
            <a:stCxn id="197" idx="3"/>
            <a:endCxn id="201" idx="1"/>
          </p:cNvCxnSpPr>
          <p:nvPr/>
        </p:nvCxnSpPr>
        <p:spPr>
          <a:xfrm>
            <a:off x="2254216" y="3595640"/>
            <a:ext cx="591900" cy="1031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6" name="Google Shape;206;p12"/>
          <p:cNvSpPr/>
          <p:nvPr/>
        </p:nvSpPr>
        <p:spPr>
          <a:xfrm>
            <a:off x="2858544" y="2292505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웹 크롤링을 위한 RPA 제작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cxnSp>
        <p:nvCxnSpPr>
          <p:cNvPr id="207" name="Google Shape;207;p12"/>
          <p:cNvCxnSpPr>
            <a:stCxn id="206" idx="2"/>
            <a:endCxn id="190" idx="0"/>
          </p:cNvCxnSpPr>
          <p:nvPr/>
        </p:nvCxnSpPr>
        <p:spPr>
          <a:xfrm flipH="1">
            <a:off x="3667110" y="2786776"/>
            <a:ext cx="900" cy="24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8" name="Google Shape;208;p12"/>
          <p:cNvCxnSpPr>
            <a:stCxn id="190" idx="2"/>
            <a:endCxn id="189" idx="0"/>
          </p:cNvCxnSpPr>
          <p:nvPr/>
        </p:nvCxnSpPr>
        <p:spPr>
          <a:xfrm>
            <a:off x="3666989" y="5205822"/>
            <a:ext cx="900" cy="212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9" name="Google Shape;209;p12"/>
          <p:cNvSpPr/>
          <p:nvPr/>
        </p:nvSpPr>
        <p:spPr>
          <a:xfrm>
            <a:off x="5005214" y="2292505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 err="1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E</a:t>
            </a:r>
            <a:r>
              <a:rPr lang="ko-KR" sz="900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, </a:t>
            </a:r>
            <a:r>
              <a:rPr lang="ko-KR" sz="900" dirty="0" err="1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S</a:t>
            </a:r>
            <a:r>
              <a:rPr lang="ko-KR" sz="900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, </a:t>
            </a:r>
            <a:r>
              <a:rPr lang="ko-KR" sz="900" dirty="0" err="1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G</a:t>
            </a:r>
            <a:r>
              <a:rPr lang="ko-KR" sz="900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 각 점수 기준 설정 (정량화)</a:t>
            </a:r>
            <a:endParaRPr sz="900" dirty="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5005214" y="3209873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ESG 등급 부여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cxnSp>
        <p:nvCxnSpPr>
          <p:cNvPr id="211" name="Google Shape;211;p12"/>
          <p:cNvCxnSpPr>
            <a:stCxn id="189" idx="3"/>
            <a:endCxn id="209" idx="1"/>
          </p:cNvCxnSpPr>
          <p:nvPr/>
        </p:nvCxnSpPr>
        <p:spPr>
          <a:xfrm rot="10800000" flipH="1">
            <a:off x="4477475" y="2539597"/>
            <a:ext cx="527700" cy="3126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2" name="Google Shape;212;p12"/>
          <p:cNvCxnSpPr>
            <a:stCxn id="209" idx="2"/>
            <a:endCxn id="210" idx="0"/>
          </p:cNvCxnSpPr>
          <p:nvPr/>
        </p:nvCxnSpPr>
        <p:spPr>
          <a:xfrm>
            <a:off x="5814680" y="2786776"/>
            <a:ext cx="0" cy="423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3" name="Google Shape;213;p12"/>
          <p:cNvSpPr/>
          <p:nvPr/>
        </p:nvSpPr>
        <p:spPr>
          <a:xfrm>
            <a:off x="7099081" y="5961419"/>
            <a:ext cx="1618931" cy="4942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ESG 평가 예측 모델 개발</a:t>
            </a:r>
            <a:endParaRPr sz="900" b="1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14" name="Google Shape;214;p12"/>
          <p:cNvSpPr/>
          <p:nvPr/>
        </p:nvSpPr>
        <p:spPr>
          <a:xfrm>
            <a:off x="7009365" y="3319344"/>
            <a:ext cx="1796319" cy="2151583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7086724" y="3416377"/>
            <a:ext cx="1618931" cy="49427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머신 러닝 기법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16" name="Google Shape;216;p12"/>
          <p:cNvSpPr/>
          <p:nvPr/>
        </p:nvSpPr>
        <p:spPr>
          <a:xfrm>
            <a:off x="7086724" y="4439770"/>
            <a:ext cx="1618931" cy="49427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딥 러닝 기법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17" name="Google Shape;217;p12"/>
          <p:cNvSpPr/>
          <p:nvPr/>
        </p:nvSpPr>
        <p:spPr>
          <a:xfrm>
            <a:off x="7106303" y="3976680"/>
            <a:ext cx="1600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ExtraTree Classifier 모델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LightGBM 모델</a:t>
            </a:r>
            <a:endParaRPr sz="90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7106303" y="4995571"/>
            <a:ext cx="952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Tensorflow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pytorch</a:t>
            </a:r>
            <a:endParaRPr sz="90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cxnSp>
        <p:nvCxnSpPr>
          <p:cNvPr id="219" name="Google Shape;219;p12"/>
          <p:cNvCxnSpPr>
            <a:stCxn id="210" idx="3"/>
            <a:endCxn id="215" idx="1"/>
          </p:cNvCxnSpPr>
          <p:nvPr/>
        </p:nvCxnSpPr>
        <p:spPr>
          <a:xfrm>
            <a:off x="6624145" y="3457009"/>
            <a:ext cx="462600" cy="2064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0" name="Google Shape;220;p12"/>
          <p:cNvCxnSpPr>
            <a:stCxn id="210" idx="3"/>
            <a:endCxn id="216" idx="1"/>
          </p:cNvCxnSpPr>
          <p:nvPr/>
        </p:nvCxnSpPr>
        <p:spPr>
          <a:xfrm>
            <a:off x="6624145" y="3457009"/>
            <a:ext cx="462600" cy="12300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1" name="Google Shape;221;p12"/>
          <p:cNvCxnSpPr>
            <a:stCxn id="214" idx="2"/>
            <a:endCxn id="213" idx="0"/>
          </p:cNvCxnSpPr>
          <p:nvPr/>
        </p:nvCxnSpPr>
        <p:spPr>
          <a:xfrm>
            <a:off x="7907525" y="5470927"/>
            <a:ext cx="900" cy="49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2" name="Google Shape;222;p12"/>
          <p:cNvSpPr/>
          <p:nvPr/>
        </p:nvSpPr>
        <p:spPr>
          <a:xfrm>
            <a:off x="9103748" y="2296044"/>
            <a:ext cx="1796319" cy="233136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9181107" y="2467331"/>
            <a:ext cx="1618931" cy="49427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Front-end 설계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24" name="Google Shape;224;p12"/>
          <p:cNvSpPr/>
          <p:nvPr/>
        </p:nvSpPr>
        <p:spPr>
          <a:xfrm>
            <a:off x="9181107" y="3620848"/>
            <a:ext cx="1618931" cy="49427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Back-end 설계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9200686" y="3027634"/>
            <a:ext cx="17963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Figma, XD 활용한 UI 설계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사용자 인터뷰 통한 UX 개선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9200687" y="4212942"/>
            <a:ext cx="16993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DataBase 설계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Noto Sans Symbols"/>
              <a:buChar char="▪"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AWS의 Public Cloud 선정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cxnSp>
        <p:nvCxnSpPr>
          <p:cNvPr id="227" name="Google Shape;227;p12"/>
          <p:cNvCxnSpPr>
            <a:stCxn id="213" idx="3"/>
            <a:endCxn id="223" idx="1"/>
          </p:cNvCxnSpPr>
          <p:nvPr/>
        </p:nvCxnSpPr>
        <p:spPr>
          <a:xfrm rot="10800000" flipH="1">
            <a:off x="8718012" y="2714455"/>
            <a:ext cx="463200" cy="34941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8" name="Google Shape;228;p12"/>
          <p:cNvCxnSpPr>
            <a:stCxn id="213" idx="3"/>
            <a:endCxn id="224" idx="1"/>
          </p:cNvCxnSpPr>
          <p:nvPr/>
        </p:nvCxnSpPr>
        <p:spPr>
          <a:xfrm rot="10800000" flipH="1">
            <a:off x="8718012" y="3867955"/>
            <a:ext cx="463200" cy="2340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9" name="Google Shape;229;p12"/>
          <p:cNvSpPr/>
          <p:nvPr/>
        </p:nvSpPr>
        <p:spPr>
          <a:xfrm>
            <a:off x="9202604" y="4791133"/>
            <a:ext cx="1618931" cy="4942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프로토타입 개발</a:t>
            </a:r>
            <a:endParaRPr sz="900" b="1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cxnSp>
        <p:nvCxnSpPr>
          <p:cNvPr id="230" name="Google Shape;230;p12"/>
          <p:cNvCxnSpPr>
            <a:stCxn id="222" idx="2"/>
            <a:endCxn id="229" idx="0"/>
          </p:cNvCxnSpPr>
          <p:nvPr/>
        </p:nvCxnSpPr>
        <p:spPr>
          <a:xfrm>
            <a:off x="10001908" y="4627412"/>
            <a:ext cx="10200" cy="16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1" name="Google Shape;231;p12"/>
          <p:cNvSpPr/>
          <p:nvPr/>
        </p:nvSpPr>
        <p:spPr>
          <a:xfrm>
            <a:off x="7099081" y="2300440"/>
            <a:ext cx="1618931" cy="4942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Training Set 데이터 수집</a:t>
            </a:r>
            <a:endParaRPr sz="900">
              <a:solidFill>
                <a:srgbClr val="595959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cxnSp>
        <p:nvCxnSpPr>
          <p:cNvPr id="232" name="Google Shape;232;p12"/>
          <p:cNvCxnSpPr>
            <a:stCxn id="231" idx="2"/>
            <a:endCxn id="214" idx="0"/>
          </p:cNvCxnSpPr>
          <p:nvPr/>
        </p:nvCxnSpPr>
        <p:spPr>
          <a:xfrm flipH="1">
            <a:off x="7907647" y="2794711"/>
            <a:ext cx="900" cy="52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3" name="Google Shape;233;p12"/>
          <p:cNvSpPr/>
          <p:nvPr/>
        </p:nvSpPr>
        <p:spPr>
          <a:xfrm>
            <a:off x="5050688" y="2790875"/>
            <a:ext cx="1527982" cy="200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※  전문가 자문을 통한 신뢰성 확보</a:t>
            </a:r>
            <a:endParaRPr sz="70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6999052" y="2801108"/>
            <a:ext cx="1768622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※  신뢰성 확보를 위해 한국지배구조연구원의 ESG 지표 활용</a:t>
            </a:r>
            <a:endParaRPr sz="70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sp>
        <p:nvSpPr>
          <p:cNvPr id="235" name="Google Shape;235;p12"/>
          <p:cNvSpPr/>
          <p:nvPr/>
        </p:nvSpPr>
        <p:spPr>
          <a:xfrm>
            <a:off x="7084095" y="5473139"/>
            <a:ext cx="1538199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Nanum Gothic"/>
              </a:rPr>
              <a:t>※  분석 유의성과 정확도를 고려해 머신 러닝 기법 선정</a:t>
            </a:r>
            <a:endParaRPr sz="700">
              <a:solidFill>
                <a:schemeClr val="dk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Nanum Gothic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76CB927-00C4-8A90-EBDE-7D0D85DC6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52" name="Google Shape;199;p7">
            <a:extLst>
              <a:ext uri="{FF2B5EF4-FFF2-40B4-BE49-F238E27FC236}">
                <a16:creationId xmlns:a16="http://schemas.microsoft.com/office/drawing/2014/main" id="{9E9FB2D2-985D-1F32-6668-A7A6BAE259BD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Malgun Gothic"/>
            </a:endParaRPr>
          </a:p>
        </p:txBody>
      </p:sp>
      <p:sp>
        <p:nvSpPr>
          <p:cNvPr id="53" name="Google Shape;203;p7">
            <a:extLst>
              <a:ext uri="{FF2B5EF4-FFF2-40B4-BE49-F238E27FC236}">
                <a16:creationId xmlns:a16="http://schemas.microsoft.com/office/drawing/2014/main" id="{70DF6476-097E-BDE0-AB76-97C2099874AC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67B3E6-FC84-F6AC-8BA2-39061FB98BE8}"/>
              </a:ext>
            </a:extLst>
          </p:cNvPr>
          <p:cNvSpPr txBox="1"/>
          <p:nvPr/>
        </p:nvSpPr>
        <p:spPr>
          <a:xfrm>
            <a:off x="667733" y="497624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플랫폼 확대 로드맵 설계</a:t>
            </a:r>
          </a:p>
        </p:txBody>
      </p:sp>
      <p:grpSp>
        <p:nvGrpSpPr>
          <p:cNvPr id="60" name="Google Shape;389;p25"/>
          <p:cNvGrpSpPr/>
          <p:nvPr/>
        </p:nvGrpSpPr>
        <p:grpSpPr>
          <a:xfrm>
            <a:off x="7492687" y="289399"/>
            <a:ext cx="4535125" cy="276999"/>
            <a:chOff x="7574780" y="247061"/>
            <a:chExt cx="4535125" cy="276999"/>
          </a:xfrm>
        </p:grpSpPr>
        <p:sp>
          <p:nvSpPr>
            <p:cNvPr id="62" name="Google Shape;390;p25"/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391;p25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392;p25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393;p25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" name="Google Shape;394;p25"/>
            <p:cNvSpPr/>
            <p:nvPr/>
          </p:nvSpPr>
          <p:spPr>
            <a:xfrm>
              <a:off x="10196302" y="273475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" name="Google Shape;395;p25"/>
            <p:cNvSpPr txBox="1"/>
            <p:nvPr/>
          </p:nvSpPr>
          <p:spPr>
            <a:xfrm>
              <a:off x="10699714" y="247061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r>
                <a:rPr lang="ko-KR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514A919-CCC5-8B4A-9E4B-E731CFAA5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10" name="Google Shape;199;p7">
            <a:extLst>
              <a:ext uri="{FF2B5EF4-FFF2-40B4-BE49-F238E27FC236}">
                <a16:creationId xmlns:a16="http://schemas.microsoft.com/office/drawing/2014/main" id="{96026420-73AB-6934-5ECC-F8C0F08DD6A3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203;p7">
            <a:extLst>
              <a:ext uri="{FF2B5EF4-FFF2-40B4-BE49-F238E27FC236}">
                <a16:creationId xmlns:a16="http://schemas.microsoft.com/office/drawing/2014/main" id="{3B03A6EA-4ECA-A769-ADE0-32226E4A0DFE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13DC7-9526-BCFC-9266-E1DB1D590777}"/>
              </a:ext>
            </a:extLst>
          </p:cNvPr>
          <p:cNvSpPr txBox="1"/>
          <p:nvPr/>
        </p:nvSpPr>
        <p:spPr>
          <a:xfrm>
            <a:off x="667734" y="497624"/>
            <a:ext cx="51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확대 로드맵 설계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플랫폼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Architecture)</a:t>
            </a:r>
            <a:endParaRPr lang="ko-KR" altLang="en-US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9" name="Google Shape;389;p25"/>
          <p:cNvGrpSpPr/>
          <p:nvPr/>
        </p:nvGrpSpPr>
        <p:grpSpPr>
          <a:xfrm>
            <a:off x="7492686" y="253581"/>
            <a:ext cx="4535125" cy="276999"/>
            <a:chOff x="7574780" y="247061"/>
            <a:chExt cx="4535125" cy="276999"/>
          </a:xfrm>
        </p:grpSpPr>
        <p:sp>
          <p:nvSpPr>
            <p:cNvPr id="20" name="Google Shape;390;p25"/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391;p25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392;p25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393;p25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394;p25"/>
            <p:cNvSpPr/>
            <p:nvPr/>
          </p:nvSpPr>
          <p:spPr>
            <a:xfrm>
              <a:off x="10196302" y="273475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395;p25"/>
            <p:cNvSpPr txBox="1"/>
            <p:nvPr/>
          </p:nvSpPr>
          <p:spPr>
            <a:xfrm>
              <a:off x="10699714" y="247061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r>
                <a:rPr lang="ko-KR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DAAC383-31FB-FE9D-DA2D-15CC76A9C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88" y="1201695"/>
            <a:ext cx="9286043" cy="520231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0B883932-B4F8-4CE3-AEB3-BD1BEB252C05}"/>
              </a:ext>
            </a:extLst>
          </p:cNvPr>
          <p:cNvSpPr/>
          <p:nvPr/>
        </p:nvSpPr>
        <p:spPr>
          <a:xfrm>
            <a:off x="1302927" y="1509642"/>
            <a:ext cx="3346602" cy="847603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DEE01ED4-2AB7-4239-AF0F-572DA31572A3}"/>
              </a:ext>
            </a:extLst>
          </p:cNvPr>
          <p:cNvSpPr/>
          <p:nvPr/>
        </p:nvSpPr>
        <p:spPr>
          <a:xfrm>
            <a:off x="6700091" y="1491761"/>
            <a:ext cx="3700052" cy="865484"/>
          </a:xfrm>
          <a:prstGeom prst="flowChartTermina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2560FA41-0EA4-4892-87FA-213D496E1583}"/>
              </a:ext>
            </a:extLst>
          </p:cNvPr>
          <p:cNvSpPr/>
          <p:nvPr/>
        </p:nvSpPr>
        <p:spPr>
          <a:xfrm>
            <a:off x="4185491" y="1533236"/>
            <a:ext cx="2933700" cy="815660"/>
          </a:xfrm>
          <a:custGeom>
            <a:avLst/>
            <a:gdLst/>
            <a:ahLst/>
            <a:cxnLst/>
            <a:rect l="l" t="t" r="r" b="b"/>
            <a:pathLst>
              <a:path w="2933700" h="833755">
                <a:moveTo>
                  <a:pt x="2933700" y="0"/>
                </a:moveTo>
                <a:lnTo>
                  <a:pt x="0" y="0"/>
                </a:lnTo>
                <a:lnTo>
                  <a:pt x="0" y="833627"/>
                </a:lnTo>
                <a:lnTo>
                  <a:pt x="2933700" y="833627"/>
                </a:lnTo>
                <a:lnTo>
                  <a:pt x="2933700" y="0"/>
                </a:lnTo>
                <a:close/>
              </a:path>
            </a:pathLst>
          </a:custGeom>
          <a:solidFill>
            <a:srgbClr val="014D80"/>
          </a:solidFill>
        </p:spPr>
        <p:txBody>
          <a:bodyPr wrap="square" lIns="0" tIns="0" rIns="0" bIns="0" rtlCol="0"/>
          <a:lstStyle/>
          <a:p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object 32">
            <a:extLst>
              <a:ext uri="{FF2B5EF4-FFF2-40B4-BE49-F238E27FC236}">
                <a16:creationId xmlns:a16="http://schemas.microsoft.com/office/drawing/2014/main" id="{71731FDA-2F67-429E-88AB-FAFD4DB4CD8E}"/>
              </a:ext>
            </a:extLst>
          </p:cNvPr>
          <p:cNvSpPr/>
          <p:nvPr/>
        </p:nvSpPr>
        <p:spPr>
          <a:xfrm>
            <a:off x="3298368" y="1128992"/>
            <a:ext cx="736600" cy="294640"/>
          </a:xfrm>
          <a:custGeom>
            <a:avLst/>
            <a:gdLst/>
            <a:ahLst/>
            <a:cxnLst/>
            <a:rect l="l" t="t" r="r" b="b"/>
            <a:pathLst>
              <a:path w="736600" h="294639">
                <a:moveTo>
                  <a:pt x="589026" y="0"/>
                </a:moveTo>
                <a:lnTo>
                  <a:pt x="147065" y="0"/>
                </a:lnTo>
                <a:lnTo>
                  <a:pt x="100559" y="7491"/>
                </a:lnTo>
                <a:lnTo>
                  <a:pt x="60185" y="28358"/>
                </a:lnTo>
                <a:lnTo>
                  <a:pt x="28358" y="60185"/>
                </a:lnTo>
                <a:lnTo>
                  <a:pt x="7491" y="100559"/>
                </a:lnTo>
                <a:lnTo>
                  <a:pt x="0" y="147066"/>
                </a:lnTo>
                <a:lnTo>
                  <a:pt x="7491" y="193572"/>
                </a:lnTo>
                <a:lnTo>
                  <a:pt x="28358" y="233946"/>
                </a:lnTo>
                <a:lnTo>
                  <a:pt x="60185" y="265773"/>
                </a:lnTo>
                <a:lnTo>
                  <a:pt x="100559" y="286640"/>
                </a:lnTo>
                <a:lnTo>
                  <a:pt x="147065" y="294132"/>
                </a:lnTo>
                <a:lnTo>
                  <a:pt x="589026" y="294132"/>
                </a:lnTo>
                <a:lnTo>
                  <a:pt x="635532" y="286640"/>
                </a:lnTo>
                <a:lnTo>
                  <a:pt x="675906" y="265773"/>
                </a:lnTo>
                <a:lnTo>
                  <a:pt x="707733" y="233946"/>
                </a:lnTo>
                <a:lnTo>
                  <a:pt x="728600" y="193572"/>
                </a:lnTo>
                <a:lnTo>
                  <a:pt x="736092" y="147066"/>
                </a:lnTo>
                <a:lnTo>
                  <a:pt x="728600" y="100559"/>
                </a:lnTo>
                <a:lnTo>
                  <a:pt x="707733" y="60185"/>
                </a:lnTo>
                <a:lnTo>
                  <a:pt x="675906" y="28358"/>
                </a:lnTo>
                <a:lnTo>
                  <a:pt x="635532" y="7491"/>
                </a:lnTo>
                <a:lnTo>
                  <a:pt x="589026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object 36">
            <a:extLst>
              <a:ext uri="{FF2B5EF4-FFF2-40B4-BE49-F238E27FC236}">
                <a16:creationId xmlns:a16="http://schemas.microsoft.com/office/drawing/2014/main" id="{C687FEE1-0CF0-42DA-99CB-F9AE1975DDD3}"/>
              </a:ext>
            </a:extLst>
          </p:cNvPr>
          <p:cNvSpPr txBox="1"/>
          <p:nvPr/>
        </p:nvSpPr>
        <p:spPr>
          <a:xfrm>
            <a:off x="4232473" y="1092921"/>
            <a:ext cx="384047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125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800" b="1" spc="-125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진단프로그램 도입 효과</a:t>
            </a:r>
            <a:endParaRPr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933EF4-285A-4C2C-A806-7BDB3C019DBB}"/>
              </a:ext>
            </a:extLst>
          </p:cNvPr>
          <p:cNvSpPr txBox="1"/>
          <p:nvPr/>
        </p:nvSpPr>
        <p:spPr>
          <a:xfrm>
            <a:off x="3374568" y="11341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시너지</a:t>
            </a:r>
          </a:p>
        </p:txBody>
      </p:sp>
      <p:sp>
        <p:nvSpPr>
          <p:cNvPr id="28" name="순서도: 수동 입력 27">
            <a:extLst>
              <a:ext uri="{FF2B5EF4-FFF2-40B4-BE49-F238E27FC236}">
                <a16:creationId xmlns:a16="http://schemas.microsoft.com/office/drawing/2014/main" id="{B3EA986A-81E2-4CD8-A857-D7F708150916}"/>
              </a:ext>
            </a:extLst>
          </p:cNvPr>
          <p:cNvSpPr/>
          <p:nvPr/>
        </p:nvSpPr>
        <p:spPr>
          <a:xfrm rot="5400000">
            <a:off x="4534874" y="1174463"/>
            <a:ext cx="833755" cy="1524000"/>
          </a:xfrm>
          <a:prstGeom prst="flowChartManualInpu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순서도: 수동 입력 28">
            <a:extLst>
              <a:ext uri="{FF2B5EF4-FFF2-40B4-BE49-F238E27FC236}">
                <a16:creationId xmlns:a16="http://schemas.microsoft.com/office/drawing/2014/main" id="{4E9BD768-F568-4F91-BC3B-D8AFE91017B5}"/>
              </a:ext>
            </a:extLst>
          </p:cNvPr>
          <p:cNvSpPr/>
          <p:nvPr/>
        </p:nvSpPr>
        <p:spPr>
          <a:xfrm rot="5400000">
            <a:off x="1639359" y="1080244"/>
            <a:ext cx="833755" cy="1692552"/>
          </a:xfrm>
          <a:prstGeom prst="flowChartManualInpu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0" name="순서도: 수동 입력 29">
            <a:extLst>
              <a:ext uri="{FF2B5EF4-FFF2-40B4-BE49-F238E27FC236}">
                <a16:creationId xmlns:a16="http://schemas.microsoft.com/office/drawing/2014/main" id="{B0C8A92C-F037-49BD-815F-B2103572DDC6}"/>
              </a:ext>
            </a:extLst>
          </p:cNvPr>
          <p:cNvSpPr/>
          <p:nvPr/>
        </p:nvSpPr>
        <p:spPr>
          <a:xfrm rot="5400000">
            <a:off x="7490024" y="1174463"/>
            <a:ext cx="833755" cy="1524000"/>
          </a:xfrm>
          <a:prstGeom prst="flowChartManualInpu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120A06-BC9B-429A-8410-AEE25F783137}"/>
              </a:ext>
            </a:extLst>
          </p:cNvPr>
          <p:cNvSpPr txBox="1"/>
          <p:nvPr/>
        </p:nvSpPr>
        <p:spPr>
          <a:xfrm>
            <a:off x="1358343" y="1712924"/>
            <a:ext cx="274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ngsanaUPC" panose="020B0502040204020203" pitchFamily="18" charset="-34"/>
                <a:ea typeface="KoPubWorld돋움체 Light" panose="00000300000000000000" pitchFamily="2" charset="-127"/>
                <a:cs typeface="AngsanaUPC" panose="020B0502040204020203" pitchFamily="18" charset="-34"/>
              </a:rPr>
              <a:t>기업금융 플랫폼 </a:t>
            </a:r>
            <a:endParaRPr lang="ko-KR" altLang="en-US" sz="2400" dirty="0">
              <a:solidFill>
                <a:srgbClr val="CCFF33"/>
              </a:solidFill>
              <a:latin typeface="AngsanaUPC" panose="020B0502040204020203" pitchFamily="18" charset="-34"/>
              <a:ea typeface="KoPubWorld돋움체 Light" panose="00000300000000000000" pitchFamily="2" charset="-127"/>
              <a:cs typeface="AngsanaUPC" panose="020B0502040204020203" pitchFamily="18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3A59CA-8D21-415F-8E42-88CB9B80B3B5}"/>
              </a:ext>
            </a:extLst>
          </p:cNvPr>
          <p:cNvSpPr txBox="1"/>
          <p:nvPr/>
        </p:nvSpPr>
        <p:spPr>
          <a:xfrm>
            <a:off x="4145330" y="1730660"/>
            <a:ext cx="293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우량 기업 여신  </a:t>
            </a:r>
            <a:endParaRPr lang="ko-KR" altLang="en-US" sz="2400" dirty="0">
              <a:solidFill>
                <a:srgbClr val="CCFF3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4F2079-E407-4E21-AE35-140C8EECF69B}"/>
              </a:ext>
            </a:extLst>
          </p:cNvPr>
          <p:cNvSpPr txBox="1"/>
          <p:nvPr/>
        </p:nvSpPr>
        <p:spPr>
          <a:xfrm>
            <a:off x="7309148" y="1730660"/>
            <a:ext cx="274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브랜드 가치 증대</a:t>
            </a:r>
            <a:endParaRPr lang="ko-KR" altLang="en-US" sz="2400" dirty="0">
              <a:solidFill>
                <a:srgbClr val="CCFF3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4" name="object 40">
            <a:extLst>
              <a:ext uri="{FF2B5EF4-FFF2-40B4-BE49-F238E27FC236}">
                <a16:creationId xmlns:a16="http://schemas.microsoft.com/office/drawing/2014/main" id="{C07D1E33-9CA0-4D6C-A2C7-CDDF3EB27F87}"/>
              </a:ext>
            </a:extLst>
          </p:cNvPr>
          <p:cNvSpPr/>
          <p:nvPr/>
        </p:nvSpPr>
        <p:spPr>
          <a:xfrm>
            <a:off x="6931203" y="1786256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4">
                <a:moveTo>
                  <a:pt x="164592" y="0"/>
                </a:moveTo>
                <a:lnTo>
                  <a:pt x="120826" y="5744"/>
                </a:lnTo>
                <a:lnTo>
                  <a:pt x="81505" y="21956"/>
                </a:lnTo>
                <a:lnTo>
                  <a:pt x="48196" y="47101"/>
                </a:lnTo>
                <a:lnTo>
                  <a:pt x="22464" y="79643"/>
                </a:lnTo>
                <a:lnTo>
                  <a:pt x="5877" y="118048"/>
                </a:lnTo>
                <a:lnTo>
                  <a:pt x="0" y="160781"/>
                </a:lnTo>
                <a:lnTo>
                  <a:pt x="5877" y="203515"/>
                </a:lnTo>
                <a:lnTo>
                  <a:pt x="22464" y="241920"/>
                </a:lnTo>
                <a:lnTo>
                  <a:pt x="48196" y="274462"/>
                </a:lnTo>
                <a:lnTo>
                  <a:pt x="81505" y="299607"/>
                </a:lnTo>
                <a:lnTo>
                  <a:pt x="120826" y="315819"/>
                </a:lnTo>
                <a:lnTo>
                  <a:pt x="164592" y="321563"/>
                </a:lnTo>
                <a:lnTo>
                  <a:pt x="208357" y="315819"/>
                </a:lnTo>
                <a:lnTo>
                  <a:pt x="247678" y="299607"/>
                </a:lnTo>
                <a:lnTo>
                  <a:pt x="280987" y="274462"/>
                </a:lnTo>
                <a:lnTo>
                  <a:pt x="306719" y="241920"/>
                </a:lnTo>
                <a:lnTo>
                  <a:pt x="323306" y="203515"/>
                </a:lnTo>
                <a:lnTo>
                  <a:pt x="329184" y="160781"/>
                </a:lnTo>
                <a:lnTo>
                  <a:pt x="323306" y="118048"/>
                </a:lnTo>
                <a:lnTo>
                  <a:pt x="306719" y="79643"/>
                </a:lnTo>
                <a:lnTo>
                  <a:pt x="280987" y="47101"/>
                </a:lnTo>
                <a:lnTo>
                  <a:pt x="247678" y="21956"/>
                </a:lnTo>
                <a:lnTo>
                  <a:pt x="208357" y="5744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object 41">
            <a:extLst>
              <a:ext uri="{FF2B5EF4-FFF2-40B4-BE49-F238E27FC236}">
                <a16:creationId xmlns:a16="http://schemas.microsoft.com/office/drawing/2014/main" id="{8C2EEAAE-E2C1-4916-B6E6-110DF1EC1E0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0638" y="1850264"/>
            <a:ext cx="202692" cy="199644"/>
          </a:xfrm>
          <a:prstGeom prst="rect">
            <a:avLst/>
          </a:prstGeom>
        </p:spPr>
      </p:pic>
      <p:sp>
        <p:nvSpPr>
          <p:cNvPr id="36" name="object 40">
            <a:extLst>
              <a:ext uri="{FF2B5EF4-FFF2-40B4-BE49-F238E27FC236}">
                <a16:creationId xmlns:a16="http://schemas.microsoft.com/office/drawing/2014/main" id="{3730FD92-26E8-4788-AB9F-17D6510CC9C4}"/>
              </a:ext>
            </a:extLst>
          </p:cNvPr>
          <p:cNvSpPr/>
          <p:nvPr/>
        </p:nvSpPr>
        <p:spPr>
          <a:xfrm>
            <a:off x="3883203" y="1786256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4">
                <a:moveTo>
                  <a:pt x="164592" y="0"/>
                </a:moveTo>
                <a:lnTo>
                  <a:pt x="120826" y="5744"/>
                </a:lnTo>
                <a:lnTo>
                  <a:pt x="81505" y="21956"/>
                </a:lnTo>
                <a:lnTo>
                  <a:pt x="48196" y="47101"/>
                </a:lnTo>
                <a:lnTo>
                  <a:pt x="22464" y="79643"/>
                </a:lnTo>
                <a:lnTo>
                  <a:pt x="5877" y="118048"/>
                </a:lnTo>
                <a:lnTo>
                  <a:pt x="0" y="160781"/>
                </a:lnTo>
                <a:lnTo>
                  <a:pt x="5877" y="203515"/>
                </a:lnTo>
                <a:lnTo>
                  <a:pt x="22464" y="241920"/>
                </a:lnTo>
                <a:lnTo>
                  <a:pt x="48196" y="274462"/>
                </a:lnTo>
                <a:lnTo>
                  <a:pt x="81505" y="299607"/>
                </a:lnTo>
                <a:lnTo>
                  <a:pt x="120826" y="315819"/>
                </a:lnTo>
                <a:lnTo>
                  <a:pt x="164592" y="321563"/>
                </a:lnTo>
                <a:lnTo>
                  <a:pt x="208357" y="315819"/>
                </a:lnTo>
                <a:lnTo>
                  <a:pt x="247678" y="299607"/>
                </a:lnTo>
                <a:lnTo>
                  <a:pt x="280987" y="274462"/>
                </a:lnTo>
                <a:lnTo>
                  <a:pt x="306719" y="241920"/>
                </a:lnTo>
                <a:lnTo>
                  <a:pt x="323306" y="203515"/>
                </a:lnTo>
                <a:lnTo>
                  <a:pt x="329184" y="160781"/>
                </a:lnTo>
                <a:lnTo>
                  <a:pt x="323306" y="118048"/>
                </a:lnTo>
                <a:lnTo>
                  <a:pt x="306719" y="79643"/>
                </a:lnTo>
                <a:lnTo>
                  <a:pt x="280987" y="47101"/>
                </a:lnTo>
                <a:lnTo>
                  <a:pt x="247678" y="21956"/>
                </a:lnTo>
                <a:lnTo>
                  <a:pt x="208357" y="5744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7" name="object 41">
            <a:extLst>
              <a:ext uri="{FF2B5EF4-FFF2-40B4-BE49-F238E27FC236}">
                <a16:creationId xmlns:a16="http://schemas.microsoft.com/office/drawing/2014/main" id="{9B33ED2E-E9C4-4390-8DF1-62526305969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2638" y="1850264"/>
            <a:ext cx="202692" cy="199644"/>
          </a:xfrm>
          <a:prstGeom prst="rect">
            <a:avLst/>
          </a:prstGeom>
        </p:spPr>
      </p:pic>
      <p:pic>
        <p:nvPicPr>
          <p:cNvPr id="38" name="object 34">
            <a:extLst>
              <a:ext uri="{FF2B5EF4-FFF2-40B4-BE49-F238E27FC236}">
                <a16:creationId xmlns:a16="http://schemas.microsoft.com/office/drawing/2014/main" id="{3AF04BD0-22C3-4084-B4D5-446A7AD540A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6236" y="3286846"/>
            <a:ext cx="7594928" cy="14812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F0B0405-BB64-4787-90FA-22A5B6A16650}"/>
              </a:ext>
            </a:extLst>
          </p:cNvPr>
          <p:cNvSpPr txBox="1"/>
          <p:nvPr/>
        </p:nvSpPr>
        <p:spPr>
          <a:xfrm>
            <a:off x="4085522" y="2474195"/>
            <a:ext cx="2895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진단 기업의 우량 여신 확대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 데이터 확보를 통한 기업 대출 </a:t>
            </a:r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RISK</a:t>
            </a:r>
            <a:r>
              <a:rPr lang="ko-KR" altLang="en-US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및 대손충당금 감소 </a:t>
            </a:r>
          </a:p>
        </p:txBody>
      </p:sp>
      <p:pic>
        <p:nvPicPr>
          <p:cNvPr id="40" name="object 19">
            <a:extLst>
              <a:ext uri="{FF2B5EF4-FFF2-40B4-BE49-F238E27FC236}">
                <a16:creationId xmlns:a16="http://schemas.microsoft.com/office/drawing/2014/main" id="{6E3AD50B-C272-4FEF-9D5F-6FA4D8BC2A3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58418" y="4570392"/>
            <a:ext cx="6992746" cy="2235225"/>
          </a:xfrm>
          <a:prstGeom prst="rect">
            <a:avLst/>
          </a:prstGeom>
        </p:spPr>
      </p:pic>
      <p:sp>
        <p:nvSpPr>
          <p:cNvPr id="41" name="object 20">
            <a:extLst>
              <a:ext uri="{FF2B5EF4-FFF2-40B4-BE49-F238E27FC236}">
                <a16:creationId xmlns:a16="http://schemas.microsoft.com/office/drawing/2014/main" id="{E6995A0A-B422-4CDA-A6EA-B0C4388E7426}"/>
              </a:ext>
            </a:extLst>
          </p:cNvPr>
          <p:cNvSpPr/>
          <p:nvPr/>
        </p:nvSpPr>
        <p:spPr>
          <a:xfrm>
            <a:off x="2847277" y="4678388"/>
            <a:ext cx="6496732" cy="1917627"/>
          </a:xfrm>
          <a:custGeom>
            <a:avLst/>
            <a:gdLst/>
            <a:ahLst/>
            <a:cxnLst/>
            <a:rect l="l" t="t" r="r" b="b"/>
            <a:pathLst>
              <a:path w="5942330" h="1638300">
                <a:moveTo>
                  <a:pt x="5906770" y="0"/>
                </a:moveTo>
                <a:lnTo>
                  <a:pt x="35305" y="0"/>
                </a:lnTo>
                <a:lnTo>
                  <a:pt x="21591" y="2784"/>
                </a:lnTo>
                <a:lnTo>
                  <a:pt x="10366" y="10366"/>
                </a:lnTo>
                <a:lnTo>
                  <a:pt x="2784" y="21591"/>
                </a:lnTo>
                <a:lnTo>
                  <a:pt x="0" y="35305"/>
                </a:lnTo>
                <a:lnTo>
                  <a:pt x="0" y="1602943"/>
                </a:lnTo>
                <a:lnTo>
                  <a:pt x="2784" y="1616708"/>
                </a:lnTo>
                <a:lnTo>
                  <a:pt x="10366" y="1627946"/>
                </a:lnTo>
                <a:lnTo>
                  <a:pt x="21591" y="1635522"/>
                </a:lnTo>
                <a:lnTo>
                  <a:pt x="35305" y="1638299"/>
                </a:lnTo>
                <a:lnTo>
                  <a:pt x="5906770" y="1638299"/>
                </a:lnTo>
                <a:lnTo>
                  <a:pt x="5920484" y="1635522"/>
                </a:lnTo>
                <a:lnTo>
                  <a:pt x="5931709" y="1627946"/>
                </a:lnTo>
                <a:lnTo>
                  <a:pt x="5939291" y="1616708"/>
                </a:lnTo>
                <a:lnTo>
                  <a:pt x="5942076" y="1602943"/>
                </a:lnTo>
                <a:lnTo>
                  <a:pt x="5942076" y="35305"/>
                </a:lnTo>
                <a:lnTo>
                  <a:pt x="5939291" y="21591"/>
                </a:lnTo>
                <a:lnTo>
                  <a:pt x="5931709" y="10366"/>
                </a:lnTo>
                <a:lnTo>
                  <a:pt x="5920484" y="2784"/>
                </a:lnTo>
                <a:lnTo>
                  <a:pt x="5906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2" name="object 37">
            <a:extLst>
              <a:ext uri="{FF2B5EF4-FFF2-40B4-BE49-F238E27FC236}">
                <a16:creationId xmlns:a16="http://schemas.microsoft.com/office/drawing/2014/main" id="{FD6E0BFC-0B7C-45C2-B08C-D2E81342BA2E}"/>
              </a:ext>
            </a:extLst>
          </p:cNvPr>
          <p:cNvSpPr txBox="1"/>
          <p:nvPr/>
        </p:nvSpPr>
        <p:spPr>
          <a:xfrm>
            <a:off x="2976228" y="4890389"/>
            <a:ext cx="6496732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b="1" spc="-135" dirty="0">
                <a:solidFill>
                  <a:srgbClr val="C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500" b="1" spc="-135" dirty="0">
                <a:solidFill>
                  <a:srgbClr val="C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플랫폼 </a:t>
            </a:r>
            <a:r>
              <a:rPr lang="ko-KR" altLang="en-US" sz="1500" b="1" spc="-5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확장을</a:t>
            </a:r>
            <a:r>
              <a:rPr sz="1500" b="1" spc="15" dirty="0">
                <a:solidFill>
                  <a:srgbClr val="11111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500" b="1" spc="-135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통한 </a:t>
            </a:r>
            <a:r>
              <a:rPr lang="ko-KR" altLang="en-US" sz="1500" b="1" spc="-135" dirty="0">
                <a:solidFill>
                  <a:srgbClr val="C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기업금융 경쟁력 확보 및 </a:t>
            </a:r>
            <a:r>
              <a:rPr lang="ko-KR" altLang="en-US" sz="1500" b="1" spc="-135" dirty="0" err="1">
                <a:solidFill>
                  <a:srgbClr val="C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경쟁은행</a:t>
            </a:r>
            <a:r>
              <a:rPr lang="ko-KR" altLang="en-US" sz="1500" b="1" spc="-135" dirty="0">
                <a:solidFill>
                  <a:srgbClr val="C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대비 </a:t>
            </a:r>
            <a:r>
              <a:rPr lang="ko-KR" altLang="en-US" sz="1500" b="1" spc="-135" dirty="0" err="1">
                <a:solidFill>
                  <a:srgbClr val="C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초격차</a:t>
            </a:r>
            <a:r>
              <a:rPr lang="ko-KR" altLang="en-US" sz="1500" b="1" spc="-135" dirty="0">
                <a:solidFill>
                  <a:srgbClr val="C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확보 </a:t>
            </a:r>
            <a:endParaRPr sz="15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3" name="object 42">
            <a:extLst>
              <a:ext uri="{FF2B5EF4-FFF2-40B4-BE49-F238E27FC236}">
                <a16:creationId xmlns:a16="http://schemas.microsoft.com/office/drawing/2014/main" id="{0E8656F3-5120-4DDB-9837-BCCD2D4FD07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99677" y="5495725"/>
            <a:ext cx="447770" cy="478801"/>
          </a:xfrm>
          <a:prstGeom prst="rect">
            <a:avLst/>
          </a:prstGeom>
        </p:spPr>
      </p:pic>
      <p:pic>
        <p:nvPicPr>
          <p:cNvPr id="44" name="object 43">
            <a:extLst>
              <a:ext uri="{FF2B5EF4-FFF2-40B4-BE49-F238E27FC236}">
                <a16:creationId xmlns:a16="http://schemas.microsoft.com/office/drawing/2014/main" id="{FC125AC4-3D59-44CD-8F89-C7C585A5B19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10379" y="5543061"/>
            <a:ext cx="314565" cy="4314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40C4DA-D754-46BC-AC04-4A931D229AC5}"/>
              </a:ext>
            </a:extLst>
          </p:cNvPr>
          <p:cNvSpPr txBox="1"/>
          <p:nvPr/>
        </p:nvSpPr>
        <p:spPr>
          <a:xfrm>
            <a:off x="3479049" y="5357199"/>
            <a:ext cx="407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16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데이터를 활용한 맞춤서비스 개발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7EA195-CB7E-47EF-8503-5D9E5102B992}"/>
              </a:ext>
            </a:extLst>
          </p:cNvPr>
          <p:cNvSpPr txBox="1"/>
          <p:nvPr/>
        </p:nvSpPr>
        <p:spPr>
          <a:xfrm>
            <a:off x="3031625" y="6094237"/>
            <a:ext cx="454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기업금융 플랫폼 경쟁력 확보 및 </a:t>
            </a:r>
            <a:r>
              <a:rPr lang="en-US" altLang="ko-KR" sz="16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6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시장 선점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0E79CE-3688-4755-80E4-16614DDA4A34}"/>
              </a:ext>
            </a:extLst>
          </p:cNvPr>
          <p:cNvSpPr txBox="1"/>
          <p:nvPr/>
        </p:nvSpPr>
        <p:spPr>
          <a:xfrm>
            <a:off x="6949043" y="2443703"/>
            <a:ext cx="362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중소기업과 동반 성장하는 당행 브랜드 이미지 구축 및 </a:t>
            </a:r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ESG </a:t>
            </a:r>
            <a:r>
              <a:rPr lang="ko-KR" altLang="en-US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내부 등급 상승</a:t>
            </a:r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/>
            </a:r>
            <a:b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</a:br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당헁</a:t>
            </a:r>
            <a:r>
              <a:rPr lang="ko-KR" altLang="en-US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ESG </a:t>
            </a:r>
            <a:r>
              <a:rPr lang="ko-KR" altLang="en-US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경쟁력 확보 가능 및 자체 사업 역량 제고</a:t>
            </a:r>
            <a:endParaRPr lang="ko-KR" altLang="en-US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F19E6B-9F64-4739-BC84-B74BB096CF1A}"/>
              </a:ext>
            </a:extLst>
          </p:cNvPr>
          <p:cNvSpPr txBox="1"/>
          <p:nvPr/>
        </p:nvSpPr>
        <p:spPr>
          <a:xfrm>
            <a:off x="1385452" y="2496453"/>
            <a:ext cx="274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기업금융 플랫폼 경쟁력 확보</a:t>
            </a:r>
            <a:endParaRPr lang="en-US" altLang="ko-KR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 WON </a:t>
            </a:r>
            <a:r>
              <a:rPr lang="ko-KR" altLang="en-US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기업 뱅킹 </a:t>
            </a:r>
            <a:r>
              <a:rPr lang="en-US" altLang="ko-KR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MAU </a:t>
            </a:r>
            <a:r>
              <a:rPr lang="ko-KR" altLang="en-US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증대 및 향후 플랫폼을 활용한 </a:t>
            </a:r>
            <a:r>
              <a:rPr lang="ko-KR" altLang="en-US" sz="1200" b="1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비이자이익</a:t>
            </a:r>
            <a:r>
              <a:rPr lang="ko-KR" altLang="en-US" sz="12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 창출 </a:t>
            </a:r>
            <a:endParaRPr lang="ko-KR" altLang="en-US" sz="12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9" name="Picture 6" descr="우리WON뱅킹 기업 - 우리은행 - Apps on Google Pla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37" y="5367761"/>
            <a:ext cx="1041681" cy="10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F8F2C50-8A2D-542A-6EBD-C1211AFA4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59" name="Google Shape;199;p7">
            <a:extLst>
              <a:ext uri="{FF2B5EF4-FFF2-40B4-BE49-F238E27FC236}">
                <a16:creationId xmlns:a16="http://schemas.microsoft.com/office/drawing/2014/main" id="{4E470029-1F33-C314-24A4-B8D5E623C60E}"/>
              </a:ext>
            </a:extLst>
          </p:cNvPr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Malgun Gothic"/>
            </a:endParaRPr>
          </a:p>
        </p:txBody>
      </p:sp>
      <p:sp>
        <p:nvSpPr>
          <p:cNvPr id="60" name="Google Shape;203;p7">
            <a:extLst>
              <a:ext uri="{FF2B5EF4-FFF2-40B4-BE49-F238E27FC236}">
                <a16:creationId xmlns:a16="http://schemas.microsoft.com/office/drawing/2014/main" id="{F6C1F563-ACC9-4DD8-6BB9-3461FB069F02}"/>
              </a:ext>
            </a:extLst>
          </p:cNvPr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53535D-20D9-B7A6-9C94-782AD544DF2F}"/>
              </a:ext>
            </a:extLst>
          </p:cNvPr>
          <p:cNvSpPr txBox="1"/>
          <p:nvPr/>
        </p:nvSpPr>
        <p:spPr>
          <a:xfrm>
            <a:off x="667734" y="497624"/>
            <a:ext cx="51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은행 기대효과</a:t>
            </a:r>
          </a:p>
        </p:txBody>
      </p:sp>
      <p:grpSp>
        <p:nvGrpSpPr>
          <p:cNvPr id="51" name="Google Shape;389;p25"/>
          <p:cNvGrpSpPr/>
          <p:nvPr/>
        </p:nvGrpSpPr>
        <p:grpSpPr>
          <a:xfrm>
            <a:off x="7492686" y="253581"/>
            <a:ext cx="4535125" cy="276999"/>
            <a:chOff x="7574780" y="247061"/>
            <a:chExt cx="4535125" cy="276999"/>
          </a:xfrm>
        </p:grpSpPr>
        <p:sp>
          <p:nvSpPr>
            <p:cNvPr id="52" name="Google Shape;390;p25"/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" name="Google Shape;391;p25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" name="Google Shape;392;p25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" name="Google Shape;393;p25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" name="Google Shape;394;p25"/>
            <p:cNvSpPr/>
            <p:nvPr/>
          </p:nvSpPr>
          <p:spPr>
            <a:xfrm>
              <a:off x="10196302" y="273475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" name="Google Shape;395;p25"/>
            <p:cNvSpPr txBox="1"/>
            <p:nvPr/>
          </p:nvSpPr>
          <p:spPr>
            <a:xfrm>
              <a:off x="10699714" y="247061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r>
                <a:rPr lang="ko-KR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333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Malgun Gothic"/>
            </a:endParaRPr>
          </a:p>
        </p:txBody>
      </p:sp>
      <p:sp>
        <p:nvSpPr>
          <p:cNvPr id="366" name="Google Shape;366;p24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pic>
        <p:nvPicPr>
          <p:cNvPr id="12" name="object 55">
            <a:extLst>
              <a:ext uri="{FF2B5EF4-FFF2-40B4-BE49-F238E27FC236}">
                <a16:creationId xmlns:a16="http://schemas.microsoft.com/office/drawing/2014/main" id="{D8873C5E-0E8D-49FF-A6A1-2CC2CF9CB03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4854" y="1352208"/>
            <a:ext cx="7262292" cy="1291590"/>
          </a:xfrm>
          <a:prstGeom prst="rect">
            <a:avLst/>
          </a:prstGeom>
        </p:spPr>
      </p:pic>
      <p:sp>
        <p:nvSpPr>
          <p:cNvPr id="13" name="object 56">
            <a:extLst>
              <a:ext uri="{FF2B5EF4-FFF2-40B4-BE49-F238E27FC236}">
                <a16:creationId xmlns:a16="http://schemas.microsoft.com/office/drawing/2014/main" id="{F1BEC235-25AD-4F48-9F91-66E4B2F574C3}"/>
              </a:ext>
            </a:extLst>
          </p:cNvPr>
          <p:cNvSpPr/>
          <p:nvPr/>
        </p:nvSpPr>
        <p:spPr>
          <a:xfrm>
            <a:off x="4766505" y="1452221"/>
            <a:ext cx="7030642" cy="1091565"/>
          </a:xfrm>
          <a:custGeom>
            <a:avLst/>
            <a:gdLst/>
            <a:ahLst/>
            <a:cxnLst/>
            <a:rect l="l" t="t" r="r" b="b"/>
            <a:pathLst>
              <a:path w="6452870" h="1091564">
                <a:moveTo>
                  <a:pt x="6452616" y="0"/>
                </a:moveTo>
                <a:lnTo>
                  <a:pt x="380238" y="0"/>
                </a:lnTo>
                <a:lnTo>
                  <a:pt x="332530" y="2961"/>
                </a:lnTo>
                <a:lnTo>
                  <a:pt x="286594" y="11609"/>
                </a:lnTo>
                <a:lnTo>
                  <a:pt x="242785" y="25587"/>
                </a:lnTo>
                <a:lnTo>
                  <a:pt x="201460" y="44539"/>
                </a:lnTo>
                <a:lnTo>
                  <a:pt x="162974" y="68110"/>
                </a:lnTo>
                <a:lnTo>
                  <a:pt x="127683" y="95943"/>
                </a:lnTo>
                <a:lnTo>
                  <a:pt x="95943" y="127683"/>
                </a:lnTo>
                <a:lnTo>
                  <a:pt x="68110" y="162974"/>
                </a:lnTo>
                <a:lnTo>
                  <a:pt x="44539" y="201460"/>
                </a:lnTo>
                <a:lnTo>
                  <a:pt x="25587" y="242785"/>
                </a:lnTo>
                <a:lnTo>
                  <a:pt x="11609" y="286594"/>
                </a:lnTo>
                <a:lnTo>
                  <a:pt x="2961" y="332530"/>
                </a:lnTo>
                <a:lnTo>
                  <a:pt x="0" y="380238"/>
                </a:lnTo>
                <a:lnTo>
                  <a:pt x="0" y="710945"/>
                </a:lnTo>
                <a:lnTo>
                  <a:pt x="2961" y="758653"/>
                </a:lnTo>
                <a:lnTo>
                  <a:pt x="11609" y="804589"/>
                </a:lnTo>
                <a:lnTo>
                  <a:pt x="25587" y="848398"/>
                </a:lnTo>
                <a:lnTo>
                  <a:pt x="44539" y="889723"/>
                </a:lnTo>
                <a:lnTo>
                  <a:pt x="68110" y="928209"/>
                </a:lnTo>
                <a:lnTo>
                  <a:pt x="95943" y="963500"/>
                </a:lnTo>
                <a:lnTo>
                  <a:pt x="127683" y="995240"/>
                </a:lnTo>
                <a:lnTo>
                  <a:pt x="162974" y="1023073"/>
                </a:lnTo>
                <a:lnTo>
                  <a:pt x="201460" y="1046644"/>
                </a:lnTo>
                <a:lnTo>
                  <a:pt x="242785" y="1065596"/>
                </a:lnTo>
                <a:lnTo>
                  <a:pt x="286594" y="1079574"/>
                </a:lnTo>
                <a:lnTo>
                  <a:pt x="332530" y="1088222"/>
                </a:lnTo>
                <a:lnTo>
                  <a:pt x="380238" y="1091184"/>
                </a:lnTo>
                <a:lnTo>
                  <a:pt x="6452616" y="1091184"/>
                </a:lnTo>
                <a:lnTo>
                  <a:pt x="6452616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4" name="object 68">
            <a:extLst>
              <a:ext uri="{FF2B5EF4-FFF2-40B4-BE49-F238E27FC236}">
                <a16:creationId xmlns:a16="http://schemas.microsoft.com/office/drawing/2014/main" id="{EC58EED4-6567-48A8-927F-290A0A1BD3E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4595" y="1629984"/>
            <a:ext cx="155307" cy="129539"/>
          </a:xfrm>
          <a:prstGeom prst="rect">
            <a:avLst/>
          </a:prstGeom>
        </p:spPr>
      </p:pic>
      <p:pic>
        <p:nvPicPr>
          <p:cNvPr id="15" name="object 75">
            <a:extLst>
              <a:ext uri="{FF2B5EF4-FFF2-40B4-BE49-F238E27FC236}">
                <a16:creationId xmlns:a16="http://schemas.microsoft.com/office/drawing/2014/main" id="{CDD0DFB3-8419-4201-8A3B-EB89EEACF24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5921" y="2038112"/>
            <a:ext cx="238025" cy="2148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9CE239-16EF-4416-A922-7E828F8A33C2}"/>
              </a:ext>
            </a:extLst>
          </p:cNvPr>
          <p:cNvSpPr txBox="1"/>
          <p:nvPr/>
        </p:nvSpPr>
        <p:spPr>
          <a:xfrm>
            <a:off x="5325050" y="1492356"/>
            <a:ext cx="624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 자사</a:t>
            </a:r>
            <a:r>
              <a:rPr lang="en-US" altLang="ko-KR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ESG </a:t>
            </a:r>
            <a:r>
              <a:rPr lang="ko-KR" altLang="en-US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진단을 통해 </a:t>
            </a:r>
            <a:r>
              <a:rPr lang="ko-KR" altLang="en-US" dirty="0" err="1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비재무</a:t>
            </a:r>
            <a:r>
              <a:rPr lang="ko-KR" altLang="en-US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측면 기업 경쟁력 </a:t>
            </a:r>
            <a:r>
              <a:rPr lang="en-US" altLang="ko-KR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UP</a:t>
            </a:r>
            <a:r>
              <a:rPr lang="ko-KR" altLang="en-US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22CA50-6E74-4213-A37C-B057CCAFA391}"/>
              </a:ext>
            </a:extLst>
          </p:cNvPr>
          <p:cNvSpPr txBox="1"/>
          <p:nvPr/>
        </p:nvSpPr>
        <p:spPr>
          <a:xfrm>
            <a:off x="5285941" y="1912099"/>
            <a:ext cx="663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최근 사회적으로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중요시되면서 기업들도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비재무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측면에 자사 경쟁력을 진단하고 확보하려는 노력을 하므로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당행 프로그램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활용시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이를 충족할 수 있음 </a:t>
            </a:r>
          </a:p>
        </p:txBody>
      </p:sp>
      <p:pic>
        <p:nvPicPr>
          <p:cNvPr id="18" name="object 55">
            <a:extLst>
              <a:ext uri="{FF2B5EF4-FFF2-40B4-BE49-F238E27FC236}">
                <a16:creationId xmlns:a16="http://schemas.microsoft.com/office/drawing/2014/main" id="{BF3C86AD-67F0-4047-BC95-D09E592B53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1950" y="2876262"/>
            <a:ext cx="6542547" cy="1291590"/>
          </a:xfrm>
          <a:prstGeom prst="rect">
            <a:avLst/>
          </a:prstGeom>
        </p:spPr>
      </p:pic>
      <p:sp>
        <p:nvSpPr>
          <p:cNvPr id="19" name="object 56">
            <a:extLst>
              <a:ext uri="{FF2B5EF4-FFF2-40B4-BE49-F238E27FC236}">
                <a16:creationId xmlns:a16="http://schemas.microsoft.com/office/drawing/2014/main" id="{FA66BDB4-2D58-4F40-ABF5-ADB74BC8B2FF}"/>
              </a:ext>
            </a:extLst>
          </p:cNvPr>
          <p:cNvSpPr/>
          <p:nvPr/>
        </p:nvSpPr>
        <p:spPr>
          <a:xfrm>
            <a:off x="5523600" y="2976275"/>
            <a:ext cx="6310897" cy="1091565"/>
          </a:xfrm>
          <a:custGeom>
            <a:avLst/>
            <a:gdLst/>
            <a:ahLst/>
            <a:cxnLst/>
            <a:rect l="l" t="t" r="r" b="b"/>
            <a:pathLst>
              <a:path w="6452870" h="1091564">
                <a:moveTo>
                  <a:pt x="6452616" y="0"/>
                </a:moveTo>
                <a:lnTo>
                  <a:pt x="380238" y="0"/>
                </a:lnTo>
                <a:lnTo>
                  <a:pt x="332530" y="2961"/>
                </a:lnTo>
                <a:lnTo>
                  <a:pt x="286594" y="11609"/>
                </a:lnTo>
                <a:lnTo>
                  <a:pt x="242785" y="25587"/>
                </a:lnTo>
                <a:lnTo>
                  <a:pt x="201460" y="44539"/>
                </a:lnTo>
                <a:lnTo>
                  <a:pt x="162974" y="68110"/>
                </a:lnTo>
                <a:lnTo>
                  <a:pt x="127683" y="95943"/>
                </a:lnTo>
                <a:lnTo>
                  <a:pt x="95943" y="127683"/>
                </a:lnTo>
                <a:lnTo>
                  <a:pt x="68110" y="162974"/>
                </a:lnTo>
                <a:lnTo>
                  <a:pt x="44539" y="201460"/>
                </a:lnTo>
                <a:lnTo>
                  <a:pt x="25587" y="242785"/>
                </a:lnTo>
                <a:lnTo>
                  <a:pt x="11609" y="286594"/>
                </a:lnTo>
                <a:lnTo>
                  <a:pt x="2961" y="332530"/>
                </a:lnTo>
                <a:lnTo>
                  <a:pt x="0" y="380238"/>
                </a:lnTo>
                <a:lnTo>
                  <a:pt x="0" y="710945"/>
                </a:lnTo>
                <a:lnTo>
                  <a:pt x="2961" y="758653"/>
                </a:lnTo>
                <a:lnTo>
                  <a:pt x="11609" y="804589"/>
                </a:lnTo>
                <a:lnTo>
                  <a:pt x="25587" y="848398"/>
                </a:lnTo>
                <a:lnTo>
                  <a:pt x="44539" y="889723"/>
                </a:lnTo>
                <a:lnTo>
                  <a:pt x="68110" y="928209"/>
                </a:lnTo>
                <a:lnTo>
                  <a:pt x="95943" y="963500"/>
                </a:lnTo>
                <a:lnTo>
                  <a:pt x="127683" y="995240"/>
                </a:lnTo>
                <a:lnTo>
                  <a:pt x="162974" y="1023073"/>
                </a:lnTo>
                <a:lnTo>
                  <a:pt x="201460" y="1046644"/>
                </a:lnTo>
                <a:lnTo>
                  <a:pt x="242785" y="1065596"/>
                </a:lnTo>
                <a:lnTo>
                  <a:pt x="286594" y="1079574"/>
                </a:lnTo>
                <a:lnTo>
                  <a:pt x="332530" y="1088222"/>
                </a:lnTo>
                <a:lnTo>
                  <a:pt x="380238" y="1091184"/>
                </a:lnTo>
                <a:lnTo>
                  <a:pt x="6452616" y="1091184"/>
                </a:lnTo>
                <a:lnTo>
                  <a:pt x="6452616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object 68">
            <a:extLst>
              <a:ext uri="{FF2B5EF4-FFF2-40B4-BE49-F238E27FC236}">
                <a16:creationId xmlns:a16="http://schemas.microsoft.com/office/drawing/2014/main" id="{512AA89A-E6D1-44E9-800F-7B7D1C8154F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4599" y="3136307"/>
            <a:ext cx="155307" cy="129539"/>
          </a:xfrm>
          <a:prstGeom prst="rect">
            <a:avLst/>
          </a:prstGeom>
        </p:spPr>
      </p:pic>
      <p:pic>
        <p:nvPicPr>
          <p:cNvPr id="21" name="object 75">
            <a:extLst>
              <a:ext uri="{FF2B5EF4-FFF2-40B4-BE49-F238E27FC236}">
                <a16:creationId xmlns:a16="http://schemas.microsoft.com/office/drawing/2014/main" id="{C2F9D3AA-BCB5-4D78-B2ED-44E26055C29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45925" y="3544435"/>
            <a:ext cx="238025" cy="2148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876E6C-C0B4-4492-BDDF-1A621FFE959A}"/>
              </a:ext>
            </a:extLst>
          </p:cNvPr>
          <p:cNvSpPr txBox="1"/>
          <p:nvPr/>
        </p:nvSpPr>
        <p:spPr>
          <a:xfrm>
            <a:off x="6082146" y="3016410"/>
            <a:ext cx="624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컨설팅을 제공받은 중소기업은 </a:t>
            </a:r>
            <a:r>
              <a:rPr lang="en-US" altLang="ko-KR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업무에 대한 부담 경감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E95FF-0820-47ED-B922-29F57D15E8B6}"/>
              </a:ext>
            </a:extLst>
          </p:cNvPr>
          <p:cNvSpPr txBox="1"/>
          <p:nvPr/>
        </p:nvSpPr>
        <p:spPr>
          <a:xfrm>
            <a:off x="6043037" y="3436153"/>
            <a:ext cx="5495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우리은행내 다양한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HR/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세무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법률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재무 전문가들과 축적된 기업데이터를 바탕으로 한 컨설팅을 통해 기업경쟁력 제고 </a:t>
            </a:r>
          </a:p>
        </p:txBody>
      </p:sp>
      <p:pic>
        <p:nvPicPr>
          <p:cNvPr id="24" name="object 55">
            <a:extLst>
              <a:ext uri="{FF2B5EF4-FFF2-40B4-BE49-F238E27FC236}">
                <a16:creationId xmlns:a16="http://schemas.microsoft.com/office/drawing/2014/main" id="{8E6ED949-5531-458B-837F-B7D245A6486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1946" y="4396398"/>
            <a:ext cx="7381716" cy="1291590"/>
          </a:xfrm>
          <a:prstGeom prst="rect">
            <a:avLst/>
          </a:prstGeom>
        </p:spPr>
      </p:pic>
      <p:sp>
        <p:nvSpPr>
          <p:cNvPr id="25" name="object 56">
            <a:extLst>
              <a:ext uri="{FF2B5EF4-FFF2-40B4-BE49-F238E27FC236}">
                <a16:creationId xmlns:a16="http://schemas.microsoft.com/office/drawing/2014/main" id="{18819F8C-792E-48C8-81EB-1DE031979441}"/>
              </a:ext>
            </a:extLst>
          </p:cNvPr>
          <p:cNvSpPr/>
          <p:nvPr/>
        </p:nvSpPr>
        <p:spPr>
          <a:xfrm>
            <a:off x="4713596" y="4496411"/>
            <a:ext cx="7120901" cy="1091565"/>
          </a:xfrm>
          <a:custGeom>
            <a:avLst/>
            <a:gdLst/>
            <a:ahLst/>
            <a:cxnLst/>
            <a:rect l="l" t="t" r="r" b="b"/>
            <a:pathLst>
              <a:path w="6452870" h="1091564">
                <a:moveTo>
                  <a:pt x="6452616" y="0"/>
                </a:moveTo>
                <a:lnTo>
                  <a:pt x="380238" y="0"/>
                </a:lnTo>
                <a:lnTo>
                  <a:pt x="332530" y="2961"/>
                </a:lnTo>
                <a:lnTo>
                  <a:pt x="286594" y="11609"/>
                </a:lnTo>
                <a:lnTo>
                  <a:pt x="242785" y="25587"/>
                </a:lnTo>
                <a:lnTo>
                  <a:pt x="201460" y="44539"/>
                </a:lnTo>
                <a:lnTo>
                  <a:pt x="162974" y="68110"/>
                </a:lnTo>
                <a:lnTo>
                  <a:pt x="127683" y="95943"/>
                </a:lnTo>
                <a:lnTo>
                  <a:pt x="95943" y="127683"/>
                </a:lnTo>
                <a:lnTo>
                  <a:pt x="68110" y="162974"/>
                </a:lnTo>
                <a:lnTo>
                  <a:pt x="44539" y="201460"/>
                </a:lnTo>
                <a:lnTo>
                  <a:pt x="25587" y="242785"/>
                </a:lnTo>
                <a:lnTo>
                  <a:pt x="11609" y="286594"/>
                </a:lnTo>
                <a:lnTo>
                  <a:pt x="2961" y="332530"/>
                </a:lnTo>
                <a:lnTo>
                  <a:pt x="0" y="380238"/>
                </a:lnTo>
                <a:lnTo>
                  <a:pt x="0" y="710945"/>
                </a:lnTo>
                <a:lnTo>
                  <a:pt x="2961" y="758653"/>
                </a:lnTo>
                <a:lnTo>
                  <a:pt x="11609" y="804589"/>
                </a:lnTo>
                <a:lnTo>
                  <a:pt x="25587" y="848398"/>
                </a:lnTo>
                <a:lnTo>
                  <a:pt x="44539" y="889723"/>
                </a:lnTo>
                <a:lnTo>
                  <a:pt x="68110" y="928209"/>
                </a:lnTo>
                <a:lnTo>
                  <a:pt x="95943" y="963500"/>
                </a:lnTo>
                <a:lnTo>
                  <a:pt x="127683" y="995240"/>
                </a:lnTo>
                <a:lnTo>
                  <a:pt x="162974" y="1023073"/>
                </a:lnTo>
                <a:lnTo>
                  <a:pt x="201460" y="1046644"/>
                </a:lnTo>
                <a:lnTo>
                  <a:pt x="242785" y="1065596"/>
                </a:lnTo>
                <a:lnTo>
                  <a:pt x="286594" y="1079574"/>
                </a:lnTo>
                <a:lnTo>
                  <a:pt x="332530" y="1088222"/>
                </a:lnTo>
                <a:lnTo>
                  <a:pt x="380238" y="1091184"/>
                </a:lnTo>
                <a:lnTo>
                  <a:pt x="6452616" y="1091184"/>
                </a:lnTo>
                <a:lnTo>
                  <a:pt x="6452616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6" name="object 68">
            <a:extLst>
              <a:ext uri="{FF2B5EF4-FFF2-40B4-BE49-F238E27FC236}">
                <a16:creationId xmlns:a16="http://schemas.microsoft.com/office/drawing/2014/main" id="{74625308-A3A8-45CC-B19A-FA9C0920BCB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11687" y="4674174"/>
            <a:ext cx="157861" cy="129539"/>
          </a:xfrm>
          <a:prstGeom prst="rect">
            <a:avLst/>
          </a:prstGeom>
        </p:spPr>
      </p:pic>
      <p:pic>
        <p:nvPicPr>
          <p:cNvPr id="27" name="object 75">
            <a:extLst>
              <a:ext uri="{FF2B5EF4-FFF2-40B4-BE49-F238E27FC236}">
                <a16:creationId xmlns:a16="http://schemas.microsoft.com/office/drawing/2014/main" id="{E34F91C8-76E5-43B6-B34C-CCD85A37929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13" y="5082302"/>
            <a:ext cx="241939" cy="2148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B74167-FB2B-40B7-B98E-A81A33E77EF5}"/>
              </a:ext>
            </a:extLst>
          </p:cNvPr>
          <p:cNvSpPr txBox="1"/>
          <p:nvPr/>
        </p:nvSpPr>
        <p:spPr>
          <a:xfrm>
            <a:off x="5205886" y="4592802"/>
            <a:ext cx="6651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매년 우리은행 </a:t>
            </a:r>
            <a:r>
              <a:rPr lang="en-US" altLang="ko-KR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100</a:t>
            </a:r>
            <a:r>
              <a:rPr lang="ko-KR" altLang="en-US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</a:t>
            </a:r>
            <a:r>
              <a:rPr lang="en-US" altLang="ko-KR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선도기업 선정을 통한 기업 측면에 마케팅 홍보 효과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EEAFF5-1571-4A8D-A44E-9FE167BC0A3F}"/>
              </a:ext>
            </a:extLst>
          </p:cNvPr>
          <p:cNvSpPr txBox="1"/>
          <p:nvPr/>
        </p:nvSpPr>
        <p:spPr>
          <a:xfrm>
            <a:off x="5233032" y="4956289"/>
            <a:ext cx="6439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매년 중소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대기업 그룹별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선도 기업 선정을 통해서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고객사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기업들에 브랜드 홍보 가치 제고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이를 통해 기업 고객은 마케팅 효과를 얻을 수 있음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42B6EC-96C8-47B0-BAFC-03F52A34A476}"/>
              </a:ext>
            </a:extLst>
          </p:cNvPr>
          <p:cNvGrpSpPr/>
          <p:nvPr/>
        </p:nvGrpSpPr>
        <p:grpSpPr>
          <a:xfrm>
            <a:off x="2805546" y="1234895"/>
            <a:ext cx="2650997" cy="4574324"/>
            <a:chOff x="-717689" y="1817741"/>
            <a:chExt cx="2650997" cy="4574324"/>
          </a:xfrm>
        </p:grpSpPr>
        <p:sp>
          <p:nvSpPr>
            <p:cNvPr id="31" name="object 53">
              <a:extLst>
                <a:ext uri="{FF2B5EF4-FFF2-40B4-BE49-F238E27FC236}">
                  <a16:creationId xmlns:a16="http://schemas.microsoft.com/office/drawing/2014/main" id="{9B657278-778A-4972-8A17-A8FB17611805}"/>
                </a:ext>
              </a:extLst>
            </p:cNvPr>
            <p:cNvSpPr txBox="1"/>
            <p:nvPr/>
          </p:nvSpPr>
          <p:spPr>
            <a:xfrm>
              <a:off x="-208047" y="5394455"/>
              <a:ext cx="1172717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11125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600" b="1" spc="-135" dirty="0">
                  <a:solidFill>
                    <a:schemeClr val="accent1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고객 상담</a:t>
              </a:r>
              <a:endParaRPr lang="en-US" altLang="ko-KR" sz="1600" b="1" spc="-135" dirty="0">
                <a:solidFill>
                  <a:schemeClr val="accent1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32" name="object 19">
              <a:extLst>
                <a:ext uri="{FF2B5EF4-FFF2-40B4-BE49-F238E27FC236}">
                  <a16:creationId xmlns:a16="http://schemas.microsoft.com/office/drawing/2014/main" id="{05A9BEBC-5163-42B7-99B9-93015D0626D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7689" y="1817741"/>
              <a:ext cx="1732026" cy="1732026"/>
            </a:xfrm>
            <a:prstGeom prst="rect">
              <a:avLst/>
            </a:prstGeom>
          </p:spPr>
        </p:pic>
        <p:sp>
          <p:nvSpPr>
            <p:cNvPr id="33" name="object 20">
              <a:extLst>
                <a:ext uri="{FF2B5EF4-FFF2-40B4-BE49-F238E27FC236}">
                  <a16:creationId xmlns:a16="http://schemas.microsoft.com/office/drawing/2014/main" id="{3C16849A-746B-4D05-9699-FFFC4D65CD66}"/>
                </a:ext>
              </a:extLst>
            </p:cNvPr>
            <p:cNvSpPr/>
            <p:nvPr/>
          </p:nvSpPr>
          <p:spPr>
            <a:xfrm>
              <a:off x="-629297" y="1953378"/>
              <a:ext cx="1464945" cy="1464945"/>
            </a:xfrm>
            <a:custGeom>
              <a:avLst/>
              <a:gdLst/>
              <a:ahLst/>
              <a:cxnLst/>
              <a:rect l="l" t="t" r="r" b="b"/>
              <a:pathLst>
                <a:path w="1464945" h="1464945">
                  <a:moveTo>
                    <a:pt x="732282" y="0"/>
                  </a:moveTo>
                  <a:lnTo>
                    <a:pt x="684133" y="1557"/>
                  </a:lnTo>
                  <a:lnTo>
                    <a:pt x="636817" y="6167"/>
                  </a:lnTo>
                  <a:lnTo>
                    <a:pt x="590429" y="13731"/>
                  </a:lnTo>
                  <a:lnTo>
                    <a:pt x="545065" y="24153"/>
                  </a:lnTo>
                  <a:lnTo>
                    <a:pt x="500822" y="37338"/>
                  </a:lnTo>
                  <a:lnTo>
                    <a:pt x="457798" y="53187"/>
                  </a:lnTo>
                  <a:lnTo>
                    <a:pt x="416087" y="71605"/>
                  </a:lnTo>
                  <a:lnTo>
                    <a:pt x="375787" y="92495"/>
                  </a:lnTo>
                  <a:lnTo>
                    <a:pt x="336993" y="115760"/>
                  </a:lnTo>
                  <a:lnTo>
                    <a:pt x="299804" y="141305"/>
                  </a:lnTo>
                  <a:lnTo>
                    <a:pt x="264314" y="169032"/>
                  </a:lnTo>
                  <a:lnTo>
                    <a:pt x="230621" y="198844"/>
                  </a:lnTo>
                  <a:lnTo>
                    <a:pt x="198821" y="230646"/>
                  </a:lnTo>
                  <a:lnTo>
                    <a:pt x="169011" y="264341"/>
                  </a:lnTo>
                  <a:lnTo>
                    <a:pt x="141286" y="299831"/>
                  </a:lnTo>
                  <a:lnTo>
                    <a:pt x="115745" y="337021"/>
                  </a:lnTo>
                  <a:lnTo>
                    <a:pt x="92482" y="375815"/>
                  </a:lnTo>
                  <a:lnTo>
                    <a:pt x="71594" y="416114"/>
                  </a:lnTo>
                  <a:lnTo>
                    <a:pt x="53179" y="457824"/>
                  </a:lnTo>
                  <a:lnTo>
                    <a:pt x="37331" y="500847"/>
                  </a:lnTo>
                  <a:lnTo>
                    <a:pt x="24149" y="545087"/>
                  </a:lnTo>
                  <a:lnTo>
                    <a:pt x="13728" y="590446"/>
                  </a:lnTo>
                  <a:lnTo>
                    <a:pt x="6166" y="636830"/>
                  </a:lnTo>
                  <a:lnTo>
                    <a:pt x="1557" y="684140"/>
                  </a:lnTo>
                  <a:lnTo>
                    <a:pt x="0" y="732282"/>
                  </a:lnTo>
                  <a:lnTo>
                    <a:pt x="1557" y="780423"/>
                  </a:lnTo>
                  <a:lnTo>
                    <a:pt x="6166" y="827733"/>
                  </a:lnTo>
                  <a:lnTo>
                    <a:pt x="13728" y="874117"/>
                  </a:lnTo>
                  <a:lnTo>
                    <a:pt x="24149" y="919476"/>
                  </a:lnTo>
                  <a:lnTo>
                    <a:pt x="37331" y="963716"/>
                  </a:lnTo>
                  <a:lnTo>
                    <a:pt x="53179" y="1006739"/>
                  </a:lnTo>
                  <a:lnTo>
                    <a:pt x="71594" y="1048449"/>
                  </a:lnTo>
                  <a:lnTo>
                    <a:pt x="92482" y="1088748"/>
                  </a:lnTo>
                  <a:lnTo>
                    <a:pt x="115745" y="1127542"/>
                  </a:lnTo>
                  <a:lnTo>
                    <a:pt x="141286" y="1164732"/>
                  </a:lnTo>
                  <a:lnTo>
                    <a:pt x="169011" y="1200222"/>
                  </a:lnTo>
                  <a:lnTo>
                    <a:pt x="198821" y="1233917"/>
                  </a:lnTo>
                  <a:lnTo>
                    <a:pt x="230621" y="1265719"/>
                  </a:lnTo>
                  <a:lnTo>
                    <a:pt x="264314" y="1295531"/>
                  </a:lnTo>
                  <a:lnTo>
                    <a:pt x="299804" y="1323258"/>
                  </a:lnTo>
                  <a:lnTo>
                    <a:pt x="336993" y="1348803"/>
                  </a:lnTo>
                  <a:lnTo>
                    <a:pt x="375787" y="1372068"/>
                  </a:lnTo>
                  <a:lnTo>
                    <a:pt x="416087" y="1392958"/>
                  </a:lnTo>
                  <a:lnTo>
                    <a:pt x="457798" y="1411376"/>
                  </a:lnTo>
                  <a:lnTo>
                    <a:pt x="500822" y="1427226"/>
                  </a:lnTo>
                  <a:lnTo>
                    <a:pt x="545065" y="1440410"/>
                  </a:lnTo>
                  <a:lnTo>
                    <a:pt x="590429" y="1450832"/>
                  </a:lnTo>
                  <a:lnTo>
                    <a:pt x="636817" y="1458396"/>
                  </a:lnTo>
                  <a:lnTo>
                    <a:pt x="684133" y="1463006"/>
                  </a:lnTo>
                  <a:lnTo>
                    <a:pt x="732282" y="1464564"/>
                  </a:lnTo>
                  <a:lnTo>
                    <a:pt x="780423" y="1463006"/>
                  </a:lnTo>
                  <a:lnTo>
                    <a:pt x="827733" y="1458396"/>
                  </a:lnTo>
                  <a:lnTo>
                    <a:pt x="874117" y="1450832"/>
                  </a:lnTo>
                  <a:lnTo>
                    <a:pt x="919476" y="1440410"/>
                  </a:lnTo>
                  <a:lnTo>
                    <a:pt x="963716" y="1427226"/>
                  </a:lnTo>
                  <a:lnTo>
                    <a:pt x="1006739" y="1411376"/>
                  </a:lnTo>
                  <a:lnTo>
                    <a:pt x="1048449" y="1392958"/>
                  </a:lnTo>
                  <a:lnTo>
                    <a:pt x="1088748" y="1372068"/>
                  </a:lnTo>
                  <a:lnTo>
                    <a:pt x="1127542" y="1348803"/>
                  </a:lnTo>
                  <a:lnTo>
                    <a:pt x="1164732" y="1323258"/>
                  </a:lnTo>
                  <a:lnTo>
                    <a:pt x="1200222" y="1295531"/>
                  </a:lnTo>
                  <a:lnTo>
                    <a:pt x="1233917" y="1265719"/>
                  </a:lnTo>
                  <a:lnTo>
                    <a:pt x="1265719" y="1233917"/>
                  </a:lnTo>
                  <a:lnTo>
                    <a:pt x="1295531" y="1200222"/>
                  </a:lnTo>
                  <a:lnTo>
                    <a:pt x="1323258" y="1164732"/>
                  </a:lnTo>
                  <a:lnTo>
                    <a:pt x="1348803" y="1127542"/>
                  </a:lnTo>
                  <a:lnTo>
                    <a:pt x="1372068" y="1088748"/>
                  </a:lnTo>
                  <a:lnTo>
                    <a:pt x="1392958" y="1048449"/>
                  </a:lnTo>
                  <a:lnTo>
                    <a:pt x="1411376" y="1006739"/>
                  </a:lnTo>
                  <a:lnTo>
                    <a:pt x="1427226" y="963716"/>
                  </a:lnTo>
                  <a:lnTo>
                    <a:pt x="1440410" y="919476"/>
                  </a:lnTo>
                  <a:lnTo>
                    <a:pt x="1450832" y="874117"/>
                  </a:lnTo>
                  <a:lnTo>
                    <a:pt x="1458396" y="827733"/>
                  </a:lnTo>
                  <a:lnTo>
                    <a:pt x="1463006" y="780423"/>
                  </a:lnTo>
                  <a:lnTo>
                    <a:pt x="1464564" y="732282"/>
                  </a:lnTo>
                  <a:lnTo>
                    <a:pt x="1463006" y="684140"/>
                  </a:lnTo>
                  <a:lnTo>
                    <a:pt x="1458396" y="636830"/>
                  </a:lnTo>
                  <a:lnTo>
                    <a:pt x="1450832" y="590446"/>
                  </a:lnTo>
                  <a:lnTo>
                    <a:pt x="1440410" y="545087"/>
                  </a:lnTo>
                  <a:lnTo>
                    <a:pt x="1427226" y="500847"/>
                  </a:lnTo>
                  <a:lnTo>
                    <a:pt x="1411376" y="457824"/>
                  </a:lnTo>
                  <a:lnTo>
                    <a:pt x="1392958" y="416114"/>
                  </a:lnTo>
                  <a:lnTo>
                    <a:pt x="1372068" y="375815"/>
                  </a:lnTo>
                  <a:lnTo>
                    <a:pt x="1348803" y="337021"/>
                  </a:lnTo>
                  <a:lnTo>
                    <a:pt x="1323258" y="299831"/>
                  </a:lnTo>
                  <a:lnTo>
                    <a:pt x="1295531" y="264341"/>
                  </a:lnTo>
                  <a:lnTo>
                    <a:pt x="1265719" y="230646"/>
                  </a:lnTo>
                  <a:lnTo>
                    <a:pt x="1233917" y="198844"/>
                  </a:lnTo>
                  <a:lnTo>
                    <a:pt x="1200222" y="169032"/>
                  </a:lnTo>
                  <a:lnTo>
                    <a:pt x="1164732" y="141305"/>
                  </a:lnTo>
                  <a:lnTo>
                    <a:pt x="1127542" y="115760"/>
                  </a:lnTo>
                  <a:lnTo>
                    <a:pt x="1088748" y="92495"/>
                  </a:lnTo>
                  <a:lnTo>
                    <a:pt x="1048449" y="71605"/>
                  </a:lnTo>
                  <a:lnTo>
                    <a:pt x="1006739" y="53187"/>
                  </a:lnTo>
                  <a:lnTo>
                    <a:pt x="963716" y="37337"/>
                  </a:lnTo>
                  <a:lnTo>
                    <a:pt x="919476" y="24153"/>
                  </a:lnTo>
                  <a:lnTo>
                    <a:pt x="874117" y="13731"/>
                  </a:lnTo>
                  <a:lnTo>
                    <a:pt x="827733" y="6167"/>
                  </a:lnTo>
                  <a:lnTo>
                    <a:pt x="780423" y="1557"/>
                  </a:lnTo>
                  <a:lnTo>
                    <a:pt x="732282" y="0"/>
                  </a:lnTo>
                  <a:close/>
                </a:path>
              </a:pathLst>
            </a:custGeom>
            <a:solidFill>
              <a:srgbClr val="003B5F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34" name="object 21">
              <a:extLst>
                <a:ext uri="{FF2B5EF4-FFF2-40B4-BE49-F238E27FC236}">
                  <a16:creationId xmlns:a16="http://schemas.microsoft.com/office/drawing/2014/main" id="{A78D707C-C729-474D-A899-E7DA0668413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378" y="2575157"/>
              <a:ext cx="1022591" cy="1216164"/>
            </a:xfrm>
            <a:prstGeom prst="rect">
              <a:avLst/>
            </a:prstGeom>
          </p:spPr>
        </p:pic>
        <p:sp>
          <p:nvSpPr>
            <p:cNvPr id="35" name="object 22">
              <a:extLst>
                <a:ext uri="{FF2B5EF4-FFF2-40B4-BE49-F238E27FC236}">
                  <a16:creationId xmlns:a16="http://schemas.microsoft.com/office/drawing/2014/main" id="{A10C913A-DF15-46E4-A9E1-98C74902B4E5}"/>
                </a:ext>
              </a:extLst>
            </p:cNvPr>
            <p:cNvSpPr/>
            <p:nvPr/>
          </p:nvSpPr>
          <p:spPr>
            <a:xfrm>
              <a:off x="553103" y="2584694"/>
              <a:ext cx="1082675" cy="1309370"/>
            </a:xfrm>
            <a:custGeom>
              <a:avLst/>
              <a:gdLst/>
              <a:ahLst/>
              <a:cxnLst/>
              <a:rect l="l" t="t" r="r" b="b"/>
              <a:pathLst>
                <a:path w="1082675" h="1309370">
                  <a:moveTo>
                    <a:pt x="258033" y="0"/>
                  </a:moveTo>
                  <a:lnTo>
                    <a:pt x="221313" y="27252"/>
                  </a:lnTo>
                  <a:lnTo>
                    <a:pt x="187332" y="56984"/>
                  </a:lnTo>
                  <a:lnTo>
                    <a:pt x="156110" y="89033"/>
                  </a:lnTo>
                  <a:lnTo>
                    <a:pt x="127667" y="123235"/>
                  </a:lnTo>
                  <a:lnTo>
                    <a:pt x="102023" y="159428"/>
                  </a:lnTo>
                  <a:lnTo>
                    <a:pt x="79198" y="197448"/>
                  </a:lnTo>
                  <a:lnTo>
                    <a:pt x="59210" y="237132"/>
                  </a:lnTo>
                  <a:lnTo>
                    <a:pt x="42081" y="278317"/>
                  </a:lnTo>
                  <a:lnTo>
                    <a:pt x="27830" y="320840"/>
                  </a:lnTo>
                  <a:lnTo>
                    <a:pt x="16476" y="364536"/>
                  </a:lnTo>
                  <a:lnTo>
                    <a:pt x="8040" y="409244"/>
                  </a:lnTo>
                  <a:lnTo>
                    <a:pt x="2541" y="454800"/>
                  </a:lnTo>
                  <a:lnTo>
                    <a:pt x="0" y="501041"/>
                  </a:lnTo>
                  <a:lnTo>
                    <a:pt x="435" y="547803"/>
                  </a:lnTo>
                  <a:lnTo>
                    <a:pt x="3866" y="594923"/>
                  </a:lnTo>
                  <a:lnTo>
                    <a:pt x="10314" y="642239"/>
                  </a:lnTo>
                  <a:lnTo>
                    <a:pt x="19799" y="689586"/>
                  </a:lnTo>
                  <a:lnTo>
                    <a:pt x="32339" y="736802"/>
                  </a:lnTo>
                  <a:lnTo>
                    <a:pt x="47956" y="783723"/>
                  </a:lnTo>
                  <a:lnTo>
                    <a:pt x="66667" y="830187"/>
                  </a:lnTo>
                  <a:lnTo>
                    <a:pt x="88495" y="876030"/>
                  </a:lnTo>
                  <a:lnTo>
                    <a:pt x="113457" y="921088"/>
                  </a:lnTo>
                  <a:lnTo>
                    <a:pt x="141574" y="965200"/>
                  </a:lnTo>
                  <a:lnTo>
                    <a:pt x="172331" y="1007502"/>
                  </a:lnTo>
                  <a:lnTo>
                    <a:pt x="205125" y="1047217"/>
                  </a:lnTo>
                  <a:lnTo>
                    <a:pt x="239797" y="1084302"/>
                  </a:lnTo>
                  <a:lnTo>
                    <a:pt x="276188" y="1118716"/>
                  </a:lnTo>
                  <a:lnTo>
                    <a:pt x="314139" y="1150418"/>
                  </a:lnTo>
                  <a:lnTo>
                    <a:pt x="353490" y="1179367"/>
                  </a:lnTo>
                  <a:lnTo>
                    <a:pt x="394083" y="1205520"/>
                  </a:lnTo>
                  <a:lnTo>
                    <a:pt x="435757" y="1228837"/>
                  </a:lnTo>
                  <a:lnTo>
                    <a:pt x="478354" y="1249275"/>
                  </a:lnTo>
                  <a:lnTo>
                    <a:pt x="521714" y="1266795"/>
                  </a:lnTo>
                  <a:lnTo>
                    <a:pt x="565678" y="1281353"/>
                  </a:lnTo>
                  <a:lnTo>
                    <a:pt x="610086" y="1292910"/>
                  </a:lnTo>
                  <a:lnTo>
                    <a:pt x="654781" y="1301423"/>
                  </a:lnTo>
                  <a:lnTo>
                    <a:pt x="699601" y="1306852"/>
                  </a:lnTo>
                  <a:lnTo>
                    <a:pt x="744389" y="1309154"/>
                  </a:lnTo>
                  <a:lnTo>
                    <a:pt x="788984" y="1308288"/>
                  </a:lnTo>
                  <a:lnTo>
                    <a:pt x="833228" y="1304213"/>
                  </a:lnTo>
                  <a:lnTo>
                    <a:pt x="876961" y="1296888"/>
                  </a:lnTo>
                  <a:lnTo>
                    <a:pt x="920024" y="1286271"/>
                  </a:lnTo>
                  <a:lnTo>
                    <a:pt x="962258" y="1272320"/>
                  </a:lnTo>
                  <a:lnTo>
                    <a:pt x="1003503" y="1254995"/>
                  </a:lnTo>
                  <a:lnTo>
                    <a:pt x="1043600" y="1234254"/>
                  </a:lnTo>
                  <a:lnTo>
                    <a:pt x="1082390" y="1210056"/>
                  </a:lnTo>
                  <a:lnTo>
                    <a:pt x="1038047" y="1190377"/>
                  </a:lnTo>
                  <a:lnTo>
                    <a:pt x="994573" y="1169046"/>
                  </a:lnTo>
                  <a:lnTo>
                    <a:pt x="952003" y="1146111"/>
                  </a:lnTo>
                  <a:lnTo>
                    <a:pt x="910368" y="1121619"/>
                  </a:lnTo>
                  <a:lnTo>
                    <a:pt x="869702" y="1095619"/>
                  </a:lnTo>
                  <a:lnTo>
                    <a:pt x="830038" y="1068159"/>
                  </a:lnTo>
                  <a:lnTo>
                    <a:pt x="791408" y="1039288"/>
                  </a:lnTo>
                  <a:lnTo>
                    <a:pt x="753845" y="1009054"/>
                  </a:lnTo>
                  <a:lnTo>
                    <a:pt x="717383" y="977505"/>
                  </a:lnTo>
                  <a:lnTo>
                    <a:pt x="682053" y="944689"/>
                  </a:lnTo>
                  <a:lnTo>
                    <a:pt x="647890" y="910655"/>
                  </a:lnTo>
                  <a:lnTo>
                    <a:pt x="614926" y="875451"/>
                  </a:lnTo>
                  <a:lnTo>
                    <a:pt x="583193" y="839125"/>
                  </a:lnTo>
                  <a:lnTo>
                    <a:pt x="552725" y="801726"/>
                  </a:lnTo>
                  <a:lnTo>
                    <a:pt x="523554" y="763301"/>
                  </a:lnTo>
                  <a:lnTo>
                    <a:pt x="495714" y="723900"/>
                  </a:lnTo>
                  <a:lnTo>
                    <a:pt x="469237" y="683569"/>
                  </a:lnTo>
                  <a:lnTo>
                    <a:pt x="444156" y="642358"/>
                  </a:lnTo>
                  <a:lnTo>
                    <a:pt x="420504" y="600316"/>
                  </a:lnTo>
                  <a:lnTo>
                    <a:pt x="398314" y="557489"/>
                  </a:lnTo>
                  <a:lnTo>
                    <a:pt x="377619" y="513927"/>
                  </a:lnTo>
                  <a:lnTo>
                    <a:pt x="358452" y="469677"/>
                  </a:lnTo>
                  <a:lnTo>
                    <a:pt x="340845" y="424788"/>
                  </a:lnTo>
                  <a:lnTo>
                    <a:pt x="324831" y="379309"/>
                  </a:lnTo>
                  <a:lnTo>
                    <a:pt x="310444" y="333287"/>
                  </a:lnTo>
                  <a:lnTo>
                    <a:pt x="297716" y="286771"/>
                  </a:lnTo>
                  <a:lnTo>
                    <a:pt x="286680" y="239809"/>
                  </a:lnTo>
                  <a:lnTo>
                    <a:pt x="277370" y="192449"/>
                  </a:lnTo>
                  <a:lnTo>
                    <a:pt x="269816" y="144740"/>
                  </a:lnTo>
                  <a:lnTo>
                    <a:pt x="264054" y="96730"/>
                  </a:lnTo>
                  <a:lnTo>
                    <a:pt x="260115" y="48467"/>
                  </a:lnTo>
                  <a:lnTo>
                    <a:pt x="258033" y="0"/>
                  </a:lnTo>
                  <a:close/>
                </a:path>
              </a:pathLst>
            </a:custGeom>
            <a:solidFill>
              <a:srgbClr val="003B5F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6" name="object 23">
              <a:extLst>
                <a:ext uri="{FF2B5EF4-FFF2-40B4-BE49-F238E27FC236}">
                  <a16:creationId xmlns:a16="http://schemas.microsoft.com/office/drawing/2014/main" id="{4EDE8609-30B3-4DCF-B7A4-D3EB4D1E0698}"/>
                </a:ext>
              </a:extLst>
            </p:cNvPr>
            <p:cNvSpPr/>
            <p:nvPr/>
          </p:nvSpPr>
          <p:spPr>
            <a:xfrm>
              <a:off x="553103" y="2584694"/>
              <a:ext cx="1082675" cy="1309370"/>
            </a:xfrm>
            <a:custGeom>
              <a:avLst/>
              <a:gdLst/>
              <a:ahLst/>
              <a:cxnLst/>
              <a:rect l="l" t="t" r="r" b="b"/>
              <a:pathLst>
                <a:path w="1082675" h="1309370">
                  <a:moveTo>
                    <a:pt x="1082390" y="1210056"/>
                  </a:moveTo>
                  <a:lnTo>
                    <a:pt x="1043600" y="1234254"/>
                  </a:lnTo>
                  <a:lnTo>
                    <a:pt x="1003503" y="1254995"/>
                  </a:lnTo>
                  <a:lnTo>
                    <a:pt x="962258" y="1272320"/>
                  </a:lnTo>
                  <a:lnTo>
                    <a:pt x="920024" y="1286271"/>
                  </a:lnTo>
                  <a:lnTo>
                    <a:pt x="876961" y="1296888"/>
                  </a:lnTo>
                  <a:lnTo>
                    <a:pt x="833228" y="1304213"/>
                  </a:lnTo>
                  <a:lnTo>
                    <a:pt x="788984" y="1308288"/>
                  </a:lnTo>
                  <a:lnTo>
                    <a:pt x="744389" y="1309154"/>
                  </a:lnTo>
                  <a:lnTo>
                    <a:pt x="699601" y="1306852"/>
                  </a:lnTo>
                  <a:lnTo>
                    <a:pt x="654781" y="1301423"/>
                  </a:lnTo>
                  <a:lnTo>
                    <a:pt x="610086" y="1292910"/>
                  </a:lnTo>
                  <a:lnTo>
                    <a:pt x="565678" y="1281353"/>
                  </a:lnTo>
                  <a:lnTo>
                    <a:pt x="521714" y="1266795"/>
                  </a:lnTo>
                  <a:lnTo>
                    <a:pt x="478354" y="1249275"/>
                  </a:lnTo>
                  <a:lnTo>
                    <a:pt x="435757" y="1228837"/>
                  </a:lnTo>
                  <a:lnTo>
                    <a:pt x="394083" y="1205520"/>
                  </a:lnTo>
                  <a:lnTo>
                    <a:pt x="353490" y="1179367"/>
                  </a:lnTo>
                  <a:lnTo>
                    <a:pt x="314139" y="1150418"/>
                  </a:lnTo>
                  <a:lnTo>
                    <a:pt x="276188" y="1118716"/>
                  </a:lnTo>
                  <a:lnTo>
                    <a:pt x="239797" y="1084302"/>
                  </a:lnTo>
                  <a:lnTo>
                    <a:pt x="205125" y="1047217"/>
                  </a:lnTo>
                  <a:lnTo>
                    <a:pt x="172331" y="1007502"/>
                  </a:lnTo>
                  <a:lnTo>
                    <a:pt x="141574" y="965200"/>
                  </a:lnTo>
                  <a:lnTo>
                    <a:pt x="113457" y="921088"/>
                  </a:lnTo>
                  <a:lnTo>
                    <a:pt x="88495" y="876030"/>
                  </a:lnTo>
                  <a:lnTo>
                    <a:pt x="66667" y="830187"/>
                  </a:lnTo>
                  <a:lnTo>
                    <a:pt x="47956" y="783723"/>
                  </a:lnTo>
                  <a:lnTo>
                    <a:pt x="32339" y="736802"/>
                  </a:lnTo>
                  <a:lnTo>
                    <a:pt x="19799" y="689586"/>
                  </a:lnTo>
                  <a:lnTo>
                    <a:pt x="10314" y="642239"/>
                  </a:lnTo>
                  <a:lnTo>
                    <a:pt x="3866" y="594923"/>
                  </a:lnTo>
                  <a:lnTo>
                    <a:pt x="435" y="547803"/>
                  </a:lnTo>
                  <a:lnTo>
                    <a:pt x="0" y="501041"/>
                  </a:lnTo>
                  <a:lnTo>
                    <a:pt x="2541" y="454800"/>
                  </a:lnTo>
                  <a:lnTo>
                    <a:pt x="8040" y="409244"/>
                  </a:lnTo>
                  <a:lnTo>
                    <a:pt x="16476" y="364536"/>
                  </a:lnTo>
                  <a:lnTo>
                    <a:pt x="27830" y="320840"/>
                  </a:lnTo>
                  <a:lnTo>
                    <a:pt x="42081" y="278317"/>
                  </a:lnTo>
                  <a:lnTo>
                    <a:pt x="59210" y="237132"/>
                  </a:lnTo>
                  <a:lnTo>
                    <a:pt x="79198" y="197448"/>
                  </a:lnTo>
                  <a:lnTo>
                    <a:pt x="102023" y="159428"/>
                  </a:lnTo>
                  <a:lnTo>
                    <a:pt x="127667" y="123235"/>
                  </a:lnTo>
                  <a:lnTo>
                    <a:pt x="156110" y="89033"/>
                  </a:lnTo>
                  <a:lnTo>
                    <a:pt x="187332" y="56984"/>
                  </a:lnTo>
                  <a:lnTo>
                    <a:pt x="221313" y="27252"/>
                  </a:lnTo>
                  <a:lnTo>
                    <a:pt x="258033" y="0"/>
                  </a:lnTo>
                  <a:lnTo>
                    <a:pt x="260115" y="48467"/>
                  </a:lnTo>
                  <a:lnTo>
                    <a:pt x="264054" y="96730"/>
                  </a:lnTo>
                  <a:lnTo>
                    <a:pt x="269816" y="144740"/>
                  </a:lnTo>
                  <a:lnTo>
                    <a:pt x="277370" y="192449"/>
                  </a:lnTo>
                  <a:lnTo>
                    <a:pt x="286680" y="239809"/>
                  </a:lnTo>
                  <a:lnTo>
                    <a:pt x="297716" y="286771"/>
                  </a:lnTo>
                  <a:lnTo>
                    <a:pt x="310444" y="333287"/>
                  </a:lnTo>
                  <a:lnTo>
                    <a:pt x="324831" y="379309"/>
                  </a:lnTo>
                  <a:lnTo>
                    <a:pt x="340845" y="424788"/>
                  </a:lnTo>
                  <a:lnTo>
                    <a:pt x="358452" y="469677"/>
                  </a:lnTo>
                  <a:lnTo>
                    <a:pt x="377619" y="513927"/>
                  </a:lnTo>
                  <a:lnTo>
                    <a:pt x="398314" y="557489"/>
                  </a:lnTo>
                  <a:lnTo>
                    <a:pt x="420504" y="600316"/>
                  </a:lnTo>
                  <a:lnTo>
                    <a:pt x="444156" y="642358"/>
                  </a:lnTo>
                  <a:lnTo>
                    <a:pt x="469237" y="683569"/>
                  </a:lnTo>
                  <a:lnTo>
                    <a:pt x="495714" y="723900"/>
                  </a:lnTo>
                  <a:lnTo>
                    <a:pt x="523554" y="763301"/>
                  </a:lnTo>
                  <a:lnTo>
                    <a:pt x="552725" y="801726"/>
                  </a:lnTo>
                  <a:lnTo>
                    <a:pt x="583193" y="839125"/>
                  </a:lnTo>
                  <a:lnTo>
                    <a:pt x="614926" y="875451"/>
                  </a:lnTo>
                  <a:lnTo>
                    <a:pt x="647890" y="910655"/>
                  </a:lnTo>
                  <a:lnTo>
                    <a:pt x="682053" y="944689"/>
                  </a:lnTo>
                  <a:lnTo>
                    <a:pt x="717383" y="977505"/>
                  </a:lnTo>
                  <a:lnTo>
                    <a:pt x="753845" y="1009054"/>
                  </a:lnTo>
                  <a:lnTo>
                    <a:pt x="791408" y="1039288"/>
                  </a:lnTo>
                  <a:lnTo>
                    <a:pt x="830038" y="1068159"/>
                  </a:lnTo>
                  <a:lnTo>
                    <a:pt x="869702" y="1095619"/>
                  </a:lnTo>
                  <a:lnTo>
                    <a:pt x="910368" y="1121619"/>
                  </a:lnTo>
                  <a:lnTo>
                    <a:pt x="952003" y="1146111"/>
                  </a:lnTo>
                  <a:lnTo>
                    <a:pt x="994573" y="1169046"/>
                  </a:lnTo>
                  <a:lnTo>
                    <a:pt x="1038047" y="1190377"/>
                  </a:lnTo>
                  <a:lnTo>
                    <a:pt x="1082390" y="1210056"/>
                  </a:lnTo>
                  <a:close/>
                </a:path>
              </a:pathLst>
            </a:custGeom>
            <a:ln w="12700">
              <a:solidFill>
                <a:srgbClr val="003B5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37" name="object 24">
              <a:extLst>
                <a:ext uri="{FF2B5EF4-FFF2-40B4-BE49-F238E27FC236}">
                  <a16:creationId xmlns:a16="http://schemas.microsoft.com/office/drawing/2014/main" id="{107D0EE0-67C4-4123-81C3-4BB0EAB4176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19341" y="3134478"/>
              <a:ext cx="1127760" cy="1127760"/>
            </a:xfrm>
            <a:prstGeom prst="rect">
              <a:avLst/>
            </a:prstGeom>
          </p:spPr>
        </p:pic>
        <p:sp>
          <p:nvSpPr>
            <p:cNvPr id="38" name="object 25">
              <a:extLst>
                <a:ext uri="{FF2B5EF4-FFF2-40B4-BE49-F238E27FC236}">
                  <a16:creationId xmlns:a16="http://schemas.microsoft.com/office/drawing/2014/main" id="{0E28005E-D77E-46B6-A8C1-C9856D6DE58F}"/>
                </a:ext>
              </a:extLst>
            </p:cNvPr>
            <p:cNvSpPr/>
            <p:nvPr/>
          </p:nvSpPr>
          <p:spPr>
            <a:xfrm>
              <a:off x="-252133" y="3146339"/>
              <a:ext cx="1205230" cy="1205230"/>
            </a:xfrm>
            <a:custGeom>
              <a:avLst/>
              <a:gdLst/>
              <a:ahLst/>
              <a:cxnLst/>
              <a:rect l="l" t="t" r="r" b="b"/>
              <a:pathLst>
                <a:path w="1205230" h="1205229">
                  <a:moveTo>
                    <a:pt x="448641" y="40"/>
                  </a:moveTo>
                  <a:lnTo>
                    <a:pt x="403138" y="0"/>
                  </a:lnTo>
                  <a:lnTo>
                    <a:pt x="358087" y="3014"/>
                  </a:lnTo>
                  <a:lnTo>
                    <a:pt x="313651" y="9096"/>
                  </a:lnTo>
                  <a:lnTo>
                    <a:pt x="269993" y="18255"/>
                  </a:lnTo>
                  <a:lnTo>
                    <a:pt x="227279" y="30504"/>
                  </a:lnTo>
                  <a:lnTo>
                    <a:pt x="185673" y="45853"/>
                  </a:lnTo>
                  <a:lnTo>
                    <a:pt x="145338" y="64313"/>
                  </a:lnTo>
                  <a:lnTo>
                    <a:pt x="106439" y="85896"/>
                  </a:lnTo>
                  <a:lnTo>
                    <a:pt x="69140" y="110613"/>
                  </a:lnTo>
                  <a:lnTo>
                    <a:pt x="33606" y="138475"/>
                  </a:lnTo>
                  <a:lnTo>
                    <a:pt x="0" y="169494"/>
                  </a:lnTo>
                  <a:lnTo>
                    <a:pt x="47236" y="180568"/>
                  </a:lnTo>
                  <a:lnTo>
                    <a:pt x="93925" y="193428"/>
                  </a:lnTo>
                  <a:lnTo>
                    <a:pt x="140025" y="208032"/>
                  </a:lnTo>
                  <a:lnTo>
                    <a:pt x="185496" y="224340"/>
                  </a:lnTo>
                  <a:lnTo>
                    <a:pt x="230295" y="242309"/>
                  </a:lnTo>
                  <a:lnTo>
                    <a:pt x="274381" y="261899"/>
                  </a:lnTo>
                  <a:lnTo>
                    <a:pt x="317714" y="283068"/>
                  </a:lnTo>
                  <a:lnTo>
                    <a:pt x="360252" y="305774"/>
                  </a:lnTo>
                  <a:lnTo>
                    <a:pt x="401953" y="329978"/>
                  </a:lnTo>
                  <a:lnTo>
                    <a:pt x="442777" y="355637"/>
                  </a:lnTo>
                  <a:lnTo>
                    <a:pt x="482682" y="382710"/>
                  </a:lnTo>
                  <a:lnTo>
                    <a:pt x="521626" y="411155"/>
                  </a:lnTo>
                  <a:lnTo>
                    <a:pt x="559570" y="440933"/>
                  </a:lnTo>
                  <a:lnTo>
                    <a:pt x="596470" y="472000"/>
                  </a:lnTo>
                  <a:lnTo>
                    <a:pt x="632287" y="504317"/>
                  </a:lnTo>
                  <a:lnTo>
                    <a:pt x="666978" y="537841"/>
                  </a:lnTo>
                  <a:lnTo>
                    <a:pt x="700503" y="572532"/>
                  </a:lnTo>
                  <a:lnTo>
                    <a:pt x="732820" y="608348"/>
                  </a:lnTo>
                  <a:lnTo>
                    <a:pt x="763888" y="645248"/>
                  </a:lnTo>
                  <a:lnTo>
                    <a:pt x="793666" y="683190"/>
                  </a:lnTo>
                  <a:lnTo>
                    <a:pt x="822112" y="722134"/>
                  </a:lnTo>
                  <a:lnTo>
                    <a:pt x="849185" y="762037"/>
                  </a:lnTo>
                  <a:lnTo>
                    <a:pt x="874844" y="802860"/>
                  </a:lnTo>
                  <a:lnTo>
                    <a:pt x="899048" y="844560"/>
                  </a:lnTo>
                  <a:lnTo>
                    <a:pt x="921755" y="887096"/>
                  </a:lnTo>
                  <a:lnTo>
                    <a:pt x="942923" y="930428"/>
                  </a:lnTo>
                  <a:lnTo>
                    <a:pt x="962513" y="974512"/>
                  </a:lnTo>
                  <a:lnTo>
                    <a:pt x="980482" y="1019310"/>
                  </a:lnTo>
                  <a:lnTo>
                    <a:pt x="996790" y="1064778"/>
                  </a:lnTo>
                  <a:lnTo>
                    <a:pt x="1011394" y="1110877"/>
                  </a:lnTo>
                  <a:lnTo>
                    <a:pt x="1024254" y="1157563"/>
                  </a:lnTo>
                  <a:lnTo>
                    <a:pt x="1035329" y="1204798"/>
                  </a:lnTo>
                  <a:lnTo>
                    <a:pt x="1066332" y="1171195"/>
                  </a:lnTo>
                  <a:lnTo>
                    <a:pt x="1094182" y="1135663"/>
                  </a:lnTo>
                  <a:lnTo>
                    <a:pt x="1118889" y="1098367"/>
                  </a:lnTo>
                  <a:lnTo>
                    <a:pt x="1140464" y="1059470"/>
                  </a:lnTo>
                  <a:lnTo>
                    <a:pt x="1158919" y="1019137"/>
                  </a:lnTo>
                  <a:lnTo>
                    <a:pt x="1174264" y="977533"/>
                  </a:lnTo>
                  <a:lnTo>
                    <a:pt x="1186511" y="934820"/>
                  </a:lnTo>
                  <a:lnTo>
                    <a:pt x="1195670" y="891165"/>
                  </a:lnTo>
                  <a:lnTo>
                    <a:pt x="1201753" y="846730"/>
                  </a:lnTo>
                  <a:lnTo>
                    <a:pt x="1204770" y="801679"/>
                  </a:lnTo>
                  <a:lnTo>
                    <a:pt x="1204733" y="756178"/>
                  </a:lnTo>
                  <a:lnTo>
                    <a:pt x="1201652" y="710391"/>
                  </a:lnTo>
                  <a:lnTo>
                    <a:pt x="1195539" y="664480"/>
                  </a:lnTo>
                  <a:lnTo>
                    <a:pt x="1186405" y="618612"/>
                  </a:lnTo>
                  <a:lnTo>
                    <a:pt x="1174260" y="572950"/>
                  </a:lnTo>
                  <a:lnTo>
                    <a:pt x="1159116" y="527658"/>
                  </a:lnTo>
                  <a:lnTo>
                    <a:pt x="1140983" y="482900"/>
                  </a:lnTo>
                  <a:lnTo>
                    <a:pt x="1119873" y="438841"/>
                  </a:lnTo>
                  <a:lnTo>
                    <a:pt x="1095797" y="395644"/>
                  </a:lnTo>
                  <a:lnTo>
                    <a:pt x="1068766" y="353475"/>
                  </a:lnTo>
                  <a:lnTo>
                    <a:pt x="1038790" y="312497"/>
                  </a:lnTo>
                  <a:lnTo>
                    <a:pt x="1005882" y="272874"/>
                  </a:lnTo>
                  <a:lnTo>
                    <a:pt x="970051" y="234772"/>
                  </a:lnTo>
                  <a:lnTo>
                    <a:pt x="931948" y="198940"/>
                  </a:lnTo>
                  <a:lnTo>
                    <a:pt x="892325" y="166029"/>
                  </a:lnTo>
                  <a:lnTo>
                    <a:pt x="851347" y="136051"/>
                  </a:lnTo>
                  <a:lnTo>
                    <a:pt x="809178" y="109016"/>
                  </a:lnTo>
                  <a:lnTo>
                    <a:pt x="765982" y="84935"/>
                  </a:lnTo>
                  <a:lnTo>
                    <a:pt x="721922" y="63820"/>
                  </a:lnTo>
                  <a:lnTo>
                    <a:pt x="677164" y="45682"/>
                  </a:lnTo>
                  <a:lnTo>
                    <a:pt x="631872" y="30533"/>
                  </a:lnTo>
                  <a:lnTo>
                    <a:pt x="586209" y="18382"/>
                  </a:lnTo>
                  <a:lnTo>
                    <a:pt x="540340" y="9243"/>
                  </a:lnTo>
                  <a:lnTo>
                    <a:pt x="494429" y="3125"/>
                  </a:lnTo>
                  <a:lnTo>
                    <a:pt x="448641" y="40"/>
                  </a:lnTo>
                  <a:close/>
                </a:path>
              </a:pathLst>
            </a:custGeom>
            <a:solidFill>
              <a:srgbClr val="003B5F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9" name="object 26">
              <a:extLst>
                <a:ext uri="{FF2B5EF4-FFF2-40B4-BE49-F238E27FC236}">
                  <a16:creationId xmlns:a16="http://schemas.microsoft.com/office/drawing/2014/main" id="{38CE156D-E6A4-45C8-81BE-C11693F3A171}"/>
                </a:ext>
              </a:extLst>
            </p:cNvPr>
            <p:cNvSpPr/>
            <p:nvPr/>
          </p:nvSpPr>
          <p:spPr>
            <a:xfrm>
              <a:off x="-252133" y="3146339"/>
              <a:ext cx="1205230" cy="1205230"/>
            </a:xfrm>
            <a:custGeom>
              <a:avLst/>
              <a:gdLst/>
              <a:ahLst/>
              <a:cxnLst/>
              <a:rect l="l" t="t" r="r" b="b"/>
              <a:pathLst>
                <a:path w="1205230" h="1205229">
                  <a:moveTo>
                    <a:pt x="0" y="169494"/>
                  </a:moveTo>
                  <a:lnTo>
                    <a:pt x="33606" y="138475"/>
                  </a:lnTo>
                  <a:lnTo>
                    <a:pt x="69140" y="110613"/>
                  </a:lnTo>
                  <a:lnTo>
                    <a:pt x="106439" y="85896"/>
                  </a:lnTo>
                  <a:lnTo>
                    <a:pt x="145338" y="64313"/>
                  </a:lnTo>
                  <a:lnTo>
                    <a:pt x="185673" y="45853"/>
                  </a:lnTo>
                  <a:lnTo>
                    <a:pt x="227279" y="30504"/>
                  </a:lnTo>
                  <a:lnTo>
                    <a:pt x="269993" y="18255"/>
                  </a:lnTo>
                  <a:lnTo>
                    <a:pt x="313651" y="9096"/>
                  </a:lnTo>
                  <a:lnTo>
                    <a:pt x="358087" y="3014"/>
                  </a:lnTo>
                  <a:lnTo>
                    <a:pt x="403138" y="0"/>
                  </a:lnTo>
                  <a:lnTo>
                    <a:pt x="448641" y="40"/>
                  </a:lnTo>
                  <a:lnTo>
                    <a:pt x="494429" y="3125"/>
                  </a:lnTo>
                  <a:lnTo>
                    <a:pt x="540340" y="9243"/>
                  </a:lnTo>
                  <a:lnTo>
                    <a:pt x="586209" y="18382"/>
                  </a:lnTo>
                  <a:lnTo>
                    <a:pt x="631872" y="30533"/>
                  </a:lnTo>
                  <a:lnTo>
                    <a:pt x="677164" y="45682"/>
                  </a:lnTo>
                  <a:lnTo>
                    <a:pt x="721922" y="63820"/>
                  </a:lnTo>
                  <a:lnTo>
                    <a:pt x="765982" y="84935"/>
                  </a:lnTo>
                  <a:lnTo>
                    <a:pt x="809178" y="109016"/>
                  </a:lnTo>
                  <a:lnTo>
                    <a:pt x="851347" y="136051"/>
                  </a:lnTo>
                  <a:lnTo>
                    <a:pt x="892325" y="166029"/>
                  </a:lnTo>
                  <a:lnTo>
                    <a:pt x="931948" y="198940"/>
                  </a:lnTo>
                  <a:lnTo>
                    <a:pt x="970051" y="234772"/>
                  </a:lnTo>
                  <a:lnTo>
                    <a:pt x="1005882" y="272874"/>
                  </a:lnTo>
                  <a:lnTo>
                    <a:pt x="1038790" y="312497"/>
                  </a:lnTo>
                  <a:lnTo>
                    <a:pt x="1068766" y="353475"/>
                  </a:lnTo>
                  <a:lnTo>
                    <a:pt x="1095797" y="395644"/>
                  </a:lnTo>
                  <a:lnTo>
                    <a:pt x="1119873" y="438841"/>
                  </a:lnTo>
                  <a:lnTo>
                    <a:pt x="1140983" y="482900"/>
                  </a:lnTo>
                  <a:lnTo>
                    <a:pt x="1159116" y="527658"/>
                  </a:lnTo>
                  <a:lnTo>
                    <a:pt x="1174260" y="572950"/>
                  </a:lnTo>
                  <a:lnTo>
                    <a:pt x="1186405" y="618612"/>
                  </a:lnTo>
                  <a:lnTo>
                    <a:pt x="1195539" y="664480"/>
                  </a:lnTo>
                  <a:lnTo>
                    <a:pt x="1201652" y="710391"/>
                  </a:lnTo>
                  <a:lnTo>
                    <a:pt x="1204733" y="756178"/>
                  </a:lnTo>
                  <a:lnTo>
                    <a:pt x="1204770" y="801679"/>
                  </a:lnTo>
                  <a:lnTo>
                    <a:pt x="1201753" y="846730"/>
                  </a:lnTo>
                  <a:lnTo>
                    <a:pt x="1195670" y="891165"/>
                  </a:lnTo>
                  <a:lnTo>
                    <a:pt x="1186511" y="934820"/>
                  </a:lnTo>
                  <a:lnTo>
                    <a:pt x="1174264" y="977533"/>
                  </a:lnTo>
                  <a:lnTo>
                    <a:pt x="1158919" y="1019137"/>
                  </a:lnTo>
                  <a:lnTo>
                    <a:pt x="1140464" y="1059470"/>
                  </a:lnTo>
                  <a:lnTo>
                    <a:pt x="1118889" y="1098367"/>
                  </a:lnTo>
                  <a:lnTo>
                    <a:pt x="1094182" y="1135663"/>
                  </a:lnTo>
                  <a:lnTo>
                    <a:pt x="1066332" y="1171195"/>
                  </a:lnTo>
                  <a:lnTo>
                    <a:pt x="1035329" y="1204798"/>
                  </a:lnTo>
                  <a:lnTo>
                    <a:pt x="1024254" y="1157563"/>
                  </a:lnTo>
                  <a:lnTo>
                    <a:pt x="1011394" y="1110877"/>
                  </a:lnTo>
                  <a:lnTo>
                    <a:pt x="996790" y="1064778"/>
                  </a:lnTo>
                  <a:lnTo>
                    <a:pt x="980482" y="1019310"/>
                  </a:lnTo>
                  <a:lnTo>
                    <a:pt x="962513" y="974512"/>
                  </a:lnTo>
                  <a:lnTo>
                    <a:pt x="942923" y="930428"/>
                  </a:lnTo>
                  <a:lnTo>
                    <a:pt x="921755" y="887096"/>
                  </a:lnTo>
                  <a:lnTo>
                    <a:pt x="899048" y="844560"/>
                  </a:lnTo>
                  <a:lnTo>
                    <a:pt x="874844" y="802860"/>
                  </a:lnTo>
                  <a:lnTo>
                    <a:pt x="849185" y="762037"/>
                  </a:lnTo>
                  <a:lnTo>
                    <a:pt x="822112" y="722134"/>
                  </a:lnTo>
                  <a:lnTo>
                    <a:pt x="793666" y="683190"/>
                  </a:lnTo>
                  <a:lnTo>
                    <a:pt x="763888" y="645248"/>
                  </a:lnTo>
                  <a:lnTo>
                    <a:pt x="732820" y="608348"/>
                  </a:lnTo>
                  <a:lnTo>
                    <a:pt x="700503" y="572532"/>
                  </a:lnTo>
                  <a:lnTo>
                    <a:pt x="666978" y="537841"/>
                  </a:lnTo>
                  <a:lnTo>
                    <a:pt x="632287" y="504317"/>
                  </a:lnTo>
                  <a:lnTo>
                    <a:pt x="596470" y="472000"/>
                  </a:lnTo>
                  <a:lnTo>
                    <a:pt x="559570" y="440933"/>
                  </a:lnTo>
                  <a:lnTo>
                    <a:pt x="521626" y="411155"/>
                  </a:lnTo>
                  <a:lnTo>
                    <a:pt x="482682" y="382710"/>
                  </a:lnTo>
                  <a:lnTo>
                    <a:pt x="442777" y="355637"/>
                  </a:lnTo>
                  <a:lnTo>
                    <a:pt x="401953" y="329978"/>
                  </a:lnTo>
                  <a:lnTo>
                    <a:pt x="360252" y="305774"/>
                  </a:lnTo>
                  <a:lnTo>
                    <a:pt x="317714" y="283068"/>
                  </a:lnTo>
                  <a:lnTo>
                    <a:pt x="274381" y="261899"/>
                  </a:lnTo>
                  <a:lnTo>
                    <a:pt x="230295" y="242309"/>
                  </a:lnTo>
                  <a:lnTo>
                    <a:pt x="185496" y="224340"/>
                  </a:lnTo>
                  <a:lnTo>
                    <a:pt x="140025" y="208032"/>
                  </a:lnTo>
                  <a:lnTo>
                    <a:pt x="93925" y="193428"/>
                  </a:lnTo>
                  <a:lnTo>
                    <a:pt x="47236" y="180568"/>
                  </a:lnTo>
                  <a:lnTo>
                    <a:pt x="0" y="169494"/>
                  </a:lnTo>
                  <a:close/>
                </a:path>
              </a:pathLst>
            </a:custGeom>
            <a:ln w="12699">
              <a:solidFill>
                <a:srgbClr val="003B5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40" name="object 27">
              <a:extLst>
                <a:ext uri="{FF2B5EF4-FFF2-40B4-BE49-F238E27FC236}">
                  <a16:creationId xmlns:a16="http://schemas.microsoft.com/office/drawing/2014/main" id="{D435CCC2-62EF-48CB-A0FF-B0BFC91FE3E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771" y="3334122"/>
              <a:ext cx="1629917" cy="1628393"/>
            </a:xfrm>
            <a:prstGeom prst="rect">
              <a:avLst/>
            </a:prstGeom>
          </p:spPr>
        </p:pic>
        <p:sp>
          <p:nvSpPr>
            <p:cNvPr id="41" name="object 28">
              <a:extLst>
                <a:ext uri="{FF2B5EF4-FFF2-40B4-BE49-F238E27FC236}">
                  <a16:creationId xmlns:a16="http://schemas.microsoft.com/office/drawing/2014/main" id="{401A3A18-67FE-4317-86B7-680D4430DF93}"/>
                </a:ext>
              </a:extLst>
            </p:cNvPr>
            <p:cNvSpPr/>
            <p:nvPr/>
          </p:nvSpPr>
          <p:spPr>
            <a:xfrm>
              <a:off x="384163" y="3370697"/>
              <a:ext cx="1464945" cy="1464945"/>
            </a:xfrm>
            <a:custGeom>
              <a:avLst/>
              <a:gdLst/>
              <a:ahLst/>
              <a:cxnLst/>
              <a:rect l="l" t="t" r="r" b="b"/>
              <a:pathLst>
                <a:path w="1464945" h="1464945">
                  <a:moveTo>
                    <a:pt x="732282" y="0"/>
                  </a:moveTo>
                  <a:lnTo>
                    <a:pt x="684140" y="1557"/>
                  </a:lnTo>
                  <a:lnTo>
                    <a:pt x="636830" y="6167"/>
                  </a:lnTo>
                  <a:lnTo>
                    <a:pt x="590446" y="13731"/>
                  </a:lnTo>
                  <a:lnTo>
                    <a:pt x="545087" y="24153"/>
                  </a:lnTo>
                  <a:lnTo>
                    <a:pt x="500847" y="37337"/>
                  </a:lnTo>
                  <a:lnTo>
                    <a:pt x="457824" y="53187"/>
                  </a:lnTo>
                  <a:lnTo>
                    <a:pt x="416114" y="71605"/>
                  </a:lnTo>
                  <a:lnTo>
                    <a:pt x="375815" y="92495"/>
                  </a:lnTo>
                  <a:lnTo>
                    <a:pt x="337021" y="115760"/>
                  </a:lnTo>
                  <a:lnTo>
                    <a:pt x="299831" y="141305"/>
                  </a:lnTo>
                  <a:lnTo>
                    <a:pt x="264341" y="169032"/>
                  </a:lnTo>
                  <a:lnTo>
                    <a:pt x="230646" y="198844"/>
                  </a:lnTo>
                  <a:lnTo>
                    <a:pt x="198844" y="230646"/>
                  </a:lnTo>
                  <a:lnTo>
                    <a:pt x="169032" y="264341"/>
                  </a:lnTo>
                  <a:lnTo>
                    <a:pt x="141305" y="299831"/>
                  </a:lnTo>
                  <a:lnTo>
                    <a:pt x="115760" y="337021"/>
                  </a:lnTo>
                  <a:lnTo>
                    <a:pt x="92495" y="375815"/>
                  </a:lnTo>
                  <a:lnTo>
                    <a:pt x="71605" y="416114"/>
                  </a:lnTo>
                  <a:lnTo>
                    <a:pt x="53187" y="457824"/>
                  </a:lnTo>
                  <a:lnTo>
                    <a:pt x="37338" y="500847"/>
                  </a:lnTo>
                  <a:lnTo>
                    <a:pt x="24153" y="545087"/>
                  </a:lnTo>
                  <a:lnTo>
                    <a:pt x="13731" y="590446"/>
                  </a:lnTo>
                  <a:lnTo>
                    <a:pt x="6167" y="636830"/>
                  </a:lnTo>
                  <a:lnTo>
                    <a:pt x="1557" y="684140"/>
                  </a:lnTo>
                  <a:lnTo>
                    <a:pt x="0" y="732281"/>
                  </a:lnTo>
                  <a:lnTo>
                    <a:pt x="1557" y="780423"/>
                  </a:lnTo>
                  <a:lnTo>
                    <a:pt x="6167" y="827733"/>
                  </a:lnTo>
                  <a:lnTo>
                    <a:pt x="13731" y="874117"/>
                  </a:lnTo>
                  <a:lnTo>
                    <a:pt x="24153" y="919476"/>
                  </a:lnTo>
                  <a:lnTo>
                    <a:pt x="37338" y="963716"/>
                  </a:lnTo>
                  <a:lnTo>
                    <a:pt x="53187" y="1006739"/>
                  </a:lnTo>
                  <a:lnTo>
                    <a:pt x="71605" y="1048449"/>
                  </a:lnTo>
                  <a:lnTo>
                    <a:pt x="92495" y="1088748"/>
                  </a:lnTo>
                  <a:lnTo>
                    <a:pt x="115760" y="1127542"/>
                  </a:lnTo>
                  <a:lnTo>
                    <a:pt x="141305" y="1164732"/>
                  </a:lnTo>
                  <a:lnTo>
                    <a:pt x="169032" y="1200222"/>
                  </a:lnTo>
                  <a:lnTo>
                    <a:pt x="198844" y="1233917"/>
                  </a:lnTo>
                  <a:lnTo>
                    <a:pt x="230646" y="1265719"/>
                  </a:lnTo>
                  <a:lnTo>
                    <a:pt x="264341" y="1295531"/>
                  </a:lnTo>
                  <a:lnTo>
                    <a:pt x="299831" y="1323258"/>
                  </a:lnTo>
                  <a:lnTo>
                    <a:pt x="337021" y="1348803"/>
                  </a:lnTo>
                  <a:lnTo>
                    <a:pt x="375815" y="1372068"/>
                  </a:lnTo>
                  <a:lnTo>
                    <a:pt x="416114" y="1392958"/>
                  </a:lnTo>
                  <a:lnTo>
                    <a:pt x="457824" y="1411376"/>
                  </a:lnTo>
                  <a:lnTo>
                    <a:pt x="500847" y="1427225"/>
                  </a:lnTo>
                  <a:lnTo>
                    <a:pt x="545087" y="1440410"/>
                  </a:lnTo>
                  <a:lnTo>
                    <a:pt x="590446" y="1450832"/>
                  </a:lnTo>
                  <a:lnTo>
                    <a:pt x="636830" y="1458396"/>
                  </a:lnTo>
                  <a:lnTo>
                    <a:pt x="684140" y="1463006"/>
                  </a:lnTo>
                  <a:lnTo>
                    <a:pt x="732282" y="1464563"/>
                  </a:lnTo>
                  <a:lnTo>
                    <a:pt x="780423" y="1463006"/>
                  </a:lnTo>
                  <a:lnTo>
                    <a:pt x="827733" y="1458396"/>
                  </a:lnTo>
                  <a:lnTo>
                    <a:pt x="874117" y="1450832"/>
                  </a:lnTo>
                  <a:lnTo>
                    <a:pt x="919476" y="1440410"/>
                  </a:lnTo>
                  <a:lnTo>
                    <a:pt x="963716" y="1427225"/>
                  </a:lnTo>
                  <a:lnTo>
                    <a:pt x="1006739" y="1411376"/>
                  </a:lnTo>
                  <a:lnTo>
                    <a:pt x="1048449" y="1392958"/>
                  </a:lnTo>
                  <a:lnTo>
                    <a:pt x="1088748" y="1372068"/>
                  </a:lnTo>
                  <a:lnTo>
                    <a:pt x="1127542" y="1348803"/>
                  </a:lnTo>
                  <a:lnTo>
                    <a:pt x="1164732" y="1323258"/>
                  </a:lnTo>
                  <a:lnTo>
                    <a:pt x="1200222" y="1295531"/>
                  </a:lnTo>
                  <a:lnTo>
                    <a:pt x="1233917" y="1265719"/>
                  </a:lnTo>
                  <a:lnTo>
                    <a:pt x="1265719" y="1233917"/>
                  </a:lnTo>
                  <a:lnTo>
                    <a:pt x="1295531" y="1200222"/>
                  </a:lnTo>
                  <a:lnTo>
                    <a:pt x="1323258" y="1164732"/>
                  </a:lnTo>
                  <a:lnTo>
                    <a:pt x="1348803" y="1127542"/>
                  </a:lnTo>
                  <a:lnTo>
                    <a:pt x="1372068" y="1088748"/>
                  </a:lnTo>
                  <a:lnTo>
                    <a:pt x="1392958" y="1048449"/>
                  </a:lnTo>
                  <a:lnTo>
                    <a:pt x="1411376" y="1006739"/>
                  </a:lnTo>
                  <a:lnTo>
                    <a:pt x="1427225" y="963716"/>
                  </a:lnTo>
                  <a:lnTo>
                    <a:pt x="1440410" y="919476"/>
                  </a:lnTo>
                  <a:lnTo>
                    <a:pt x="1450832" y="874117"/>
                  </a:lnTo>
                  <a:lnTo>
                    <a:pt x="1458396" y="827733"/>
                  </a:lnTo>
                  <a:lnTo>
                    <a:pt x="1463006" y="780423"/>
                  </a:lnTo>
                  <a:lnTo>
                    <a:pt x="1464564" y="732281"/>
                  </a:lnTo>
                  <a:lnTo>
                    <a:pt x="1463006" y="684140"/>
                  </a:lnTo>
                  <a:lnTo>
                    <a:pt x="1458396" y="636830"/>
                  </a:lnTo>
                  <a:lnTo>
                    <a:pt x="1450832" y="590446"/>
                  </a:lnTo>
                  <a:lnTo>
                    <a:pt x="1440410" y="545087"/>
                  </a:lnTo>
                  <a:lnTo>
                    <a:pt x="1427225" y="500847"/>
                  </a:lnTo>
                  <a:lnTo>
                    <a:pt x="1411376" y="457824"/>
                  </a:lnTo>
                  <a:lnTo>
                    <a:pt x="1392958" y="416114"/>
                  </a:lnTo>
                  <a:lnTo>
                    <a:pt x="1372068" y="375815"/>
                  </a:lnTo>
                  <a:lnTo>
                    <a:pt x="1348803" y="337021"/>
                  </a:lnTo>
                  <a:lnTo>
                    <a:pt x="1323258" y="299831"/>
                  </a:lnTo>
                  <a:lnTo>
                    <a:pt x="1295531" y="264341"/>
                  </a:lnTo>
                  <a:lnTo>
                    <a:pt x="1265719" y="230646"/>
                  </a:lnTo>
                  <a:lnTo>
                    <a:pt x="1233917" y="198844"/>
                  </a:lnTo>
                  <a:lnTo>
                    <a:pt x="1200222" y="169032"/>
                  </a:lnTo>
                  <a:lnTo>
                    <a:pt x="1164732" y="141305"/>
                  </a:lnTo>
                  <a:lnTo>
                    <a:pt x="1127542" y="115760"/>
                  </a:lnTo>
                  <a:lnTo>
                    <a:pt x="1088748" y="92495"/>
                  </a:lnTo>
                  <a:lnTo>
                    <a:pt x="1048449" y="71605"/>
                  </a:lnTo>
                  <a:lnTo>
                    <a:pt x="1006739" y="53187"/>
                  </a:lnTo>
                  <a:lnTo>
                    <a:pt x="963716" y="37337"/>
                  </a:lnTo>
                  <a:lnTo>
                    <a:pt x="919476" y="24153"/>
                  </a:lnTo>
                  <a:lnTo>
                    <a:pt x="874117" y="13731"/>
                  </a:lnTo>
                  <a:lnTo>
                    <a:pt x="827733" y="6167"/>
                  </a:lnTo>
                  <a:lnTo>
                    <a:pt x="780423" y="1557"/>
                  </a:lnTo>
                  <a:lnTo>
                    <a:pt x="732282" y="0"/>
                  </a:lnTo>
                  <a:close/>
                </a:path>
              </a:pathLst>
            </a:custGeom>
            <a:solidFill>
              <a:srgbClr val="317DBC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42" name="object 29">
              <a:extLst>
                <a:ext uri="{FF2B5EF4-FFF2-40B4-BE49-F238E27FC236}">
                  <a16:creationId xmlns:a16="http://schemas.microsoft.com/office/drawing/2014/main" id="{0DF0AEB9-4333-4EEB-B912-82A327F4E90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991" y="3553577"/>
              <a:ext cx="1171206" cy="1172718"/>
            </a:xfrm>
            <a:prstGeom prst="rect">
              <a:avLst/>
            </a:prstGeom>
          </p:spPr>
        </p:pic>
        <p:pic>
          <p:nvPicPr>
            <p:cNvPr id="43" name="object 30">
              <a:extLst>
                <a:ext uri="{FF2B5EF4-FFF2-40B4-BE49-F238E27FC236}">
                  <a16:creationId xmlns:a16="http://schemas.microsoft.com/office/drawing/2014/main" id="{3C753825-7514-4565-8181-E95DCF4F3B03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699" y="3452993"/>
              <a:ext cx="1315973" cy="1305306"/>
            </a:xfrm>
            <a:prstGeom prst="rect">
              <a:avLst/>
            </a:prstGeom>
          </p:spPr>
        </p:pic>
        <p:sp>
          <p:nvSpPr>
            <p:cNvPr id="44" name="object 31">
              <a:extLst>
                <a:ext uri="{FF2B5EF4-FFF2-40B4-BE49-F238E27FC236}">
                  <a16:creationId xmlns:a16="http://schemas.microsoft.com/office/drawing/2014/main" id="{8374718C-2603-4275-888E-E48BE5B28BF6}"/>
                </a:ext>
              </a:extLst>
            </p:cNvPr>
            <p:cNvSpPr/>
            <p:nvPr/>
          </p:nvSpPr>
          <p:spPr>
            <a:xfrm>
              <a:off x="565519" y="3527669"/>
              <a:ext cx="1109980" cy="1109980"/>
            </a:xfrm>
            <a:custGeom>
              <a:avLst/>
              <a:gdLst/>
              <a:ahLst/>
              <a:cxnLst/>
              <a:rect l="l" t="t" r="r" b="b"/>
              <a:pathLst>
                <a:path w="1109980" h="1109979">
                  <a:moveTo>
                    <a:pt x="554736" y="0"/>
                  </a:moveTo>
                  <a:lnTo>
                    <a:pt x="506878" y="2036"/>
                  </a:lnTo>
                  <a:lnTo>
                    <a:pt x="460149" y="8035"/>
                  </a:lnTo>
                  <a:lnTo>
                    <a:pt x="414716" y="17829"/>
                  </a:lnTo>
                  <a:lnTo>
                    <a:pt x="370745" y="31252"/>
                  </a:lnTo>
                  <a:lnTo>
                    <a:pt x="328404" y="48137"/>
                  </a:lnTo>
                  <a:lnTo>
                    <a:pt x="287858" y="68318"/>
                  </a:lnTo>
                  <a:lnTo>
                    <a:pt x="249275" y="91627"/>
                  </a:lnTo>
                  <a:lnTo>
                    <a:pt x="212821" y="117899"/>
                  </a:lnTo>
                  <a:lnTo>
                    <a:pt x="178662" y="146966"/>
                  </a:lnTo>
                  <a:lnTo>
                    <a:pt x="146966" y="178662"/>
                  </a:lnTo>
                  <a:lnTo>
                    <a:pt x="117899" y="212821"/>
                  </a:lnTo>
                  <a:lnTo>
                    <a:pt x="91627" y="249275"/>
                  </a:lnTo>
                  <a:lnTo>
                    <a:pt x="68318" y="287858"/>
                  </a:lnTo>
                  <a:lnTo>
                    <a:pt x="48137" y="328404"/>
                  </a:lnTo>
                  <a:lnTo>
                    <a:pt x="31252" y="370745"/>
                  </a:lnTo>
                  <a:lnTo>
                    <a:pt x="17829" y="414716"/>
                  </a:lnTo>
                  <a:lnTo>
                    <a:pt x="8035" y="460149"/>
                  </a:lnTo>
                  <a:lnTo>
                    <a:pt x="2036" y="506878"/>
                  </a:lnTo>
                  <a:lnTo>
                    <a:pt x="0" y="554736"/>
                  </a:lnTo>
                  <a:lnTo>
                    <a:pt x="2036" y="602593"/>
                  </a:lnTo>
                  <a:lnTo>
                    <a:pt x="8035" y="649322"/>
                  </a:lnTo>
                  <a:lnTo>
                    <a:pt x="17829" y="694755"/>
                  </a:lnTo>
                  <a:lnTo>
                    <a:pt x="31252" y="738726"/>
                  </a:lnTo>
                  <a:lnTo>
                    <a:pt x="48137" y="781067"/>
                  </a:lnTo>
                  <a:lnTo>
                    <a:pt x="68318" y="821613"/>
                  </a:lnTo>
                  <a:lnTo>
                    <a:pt x="91627" y="860196"/>
                  </a:lnTo>
                  <a:lnTo>
                    <a:pt x="117899" y="896650"/>
                  </a:lnTo>
                  <a:lnTo>
                    <a:pt x="146966" y="930809"/>
                  </a:lnTo>
                  <a:lnTo>
                    <a:pt x="178662" y="962505"/>
                  </a:lnTo>
                  <a:lnTo>
                    <a:pt x="212821" y="991572"/>
                  </a:lnTo>
                  <a:lnTo>
                    <a:pt x="249275" y="1017844"/>
                  </a:lnTo>
                  <a:lnTo>
                    <a:pt x="287858" y="1041153"/>
                  </a:lnTo>
                  <a:lnTo>
                    <a:pt x="328404" y="1061334"/>
                  </a:lnTo>
                  <a:lnTo>
                    <a:pt x="370745" y="1078219"/>
                  </a:lnTo>
                  <a:lnTo>
                    <a:pt x="414716" y="1091642"/>
                  </a:lnTo>
                  <a:lnTo>
                    <a:pt x="460149" y="1101436"/>
                  </a:lnTo>
                  <a:lnTo>
                    <a:pt x="506878" y="1107435"/>
                  </a:lnTo>
                  <a:lnTo>
                    <a:pt x="554736" y="1109472"/>
                  </a:lnTo>
                  <a:lnTo>
                    <a:pt x="602593" y="1107435"/>
                  </a:lnTo>
                  <a:lnTo>
                    <a:pt x="649322" y="1101436"/>
                  </a:lnTo>
                  <a:lnTo>
                    <a:pt x="694755" y="1091642"/>
                  </a:lnTo>
                  <a:lnTo>
                    <a:pt x="738726" y="1078219"/>
                  </a:lnTo>
                  <a:lnTo>
                    <a:pt x="781067" y="1061334"/>
                  </a:lnTo>
                  <a:lnTo>
                    <a:pt x="821613" y="1041153"/>
                  </a:lnTo>
                  <a:lnTo>
                    <a:pt x="860196" y="1017844"/>
                  </a:lnTo>
                  <a:lnTo>
                    <a:pt x="896650" y="991572"/>
                  </a:lnTo>
                  <a:lnTo>
                    <a:pt x="930809" y="962505"/>
                  </a:lnTo>
                  <a:lnTo>
                    <a:pt x="962505" y="930809"/>
                  </a:lnTo>
                  <a:lnTo>
                    <a:pt x="991572" y="896650"/>
                  </a:lnTo>
                  <a:lnTo>
                    <a:pt x="1017844" y="860196"/>
                  </a:lnTo>
                  <a:lnTo>
                    <a:pt x="1041153" y="821613"/>
                  </a:lnTo>
                  <a:lnTo>
                    <a:pt x="1061334" y="781067"/>
                  </a:lnTo>
                  <a:lnTo>
                    <a:pt x="1078219" y="738726"/>
                  </a:lnTo>
                  <a:lnTo>
                    <a:pt x="1091642" y="694755"/>
                  </a:lnTo>
                  <a:lnTo>
                    <a:pt x="1101436" y="649322"/>
                  </a:lnTo>
                  <a:lnTo>
                    <a:pt x="1107435" y="602593"/>
                  </a:lnTo>
                  <a:lnTo>
                    <a:pt x="1109471" y="554736"/>
                  </a:lnTo>
                  <a:lnTo>
                    <a:pt x="1107435" y="506878"/>
                  </a:lnTo>
                  <a:lnTo>
                    <a:pt x="1101436" y="460149"/>
                  </a:lnTo>
                  <a:lnTo>
                    <a:pt x="1091642" y="414716"/>
                  </a:lnTo>
                  <a:lnTo>
                    <a:pt x="1078219" y="370745"/>
                  </a:lnTo>
                  <a:lnTo>
                    <a:pt x="1061334" y="328404"/>
                  </a:lnTo>
                  <a:lnTo>
                    <a:pt x="1041153" y="287858"/>
                  </a:lnTo>
                  <a:lnTo>
                    <a:pt x="1017844" y="249275"/>
                  </a:lnTo>
                  <a:lnTo>
                    <a:pt x="991572" y="212821"/>
                  </a:lnTo>
                  <a:lnTo>
                    <a:pt x="962505" y="178662"/>
                  </a:lnTo>
                  <a:lnTo>
                    <a:pt x="930809" y="146966"/>
                  </a:lnTo>
                  <a:lnTo>
                    <a:pt x="896650" y="117899"/>
                  </a:lnTo>
                  <a:lnTo>
                    <a:pt x="860196" y="91627"/>
                  </a:lnTo>
                  <a:lnTo>
                    <a:pt x="821613" y="68318"/>
                  </a:lnTo>
                  <a:lnTo>
                    <a:pt x="781067" y="48137"/>
                  </a:lnTo>
                  <a:lnTo>
                    <a:pt x="738726" y="31252"/>
                  </a:lnTo>
                  <a:lnTo>
                    <a:pt x="694755" y="17829"/>
                  </a:lnTo>
                  <a:lnTo>
                    <a:pt x="649322" y="8035"/>
                  </a:lnTo>
                  <a:lnTo>
                    <a:pt x="602593" y="2036"/>
                  </a:lnTo>
                  <a:lnTo>
                    <a:pt x="554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45" name="object 32">
              <a:extLst>
                <a:ext uri="{FF2B5EF4-FFF2-40B4-BE49-F238E27FC236}">
                  <a16:creationId xmlns:a16="http://schemas.microsoft.com/office/drawing/2014/main" id="{1E332F7E-973F-49FC-8528-7FFAE02599E9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99757" y="2130162"/>
              <a:ext cx="1171206" cy="1172718"/>
            </a:xfrm>
            <a:prstGeom prst="rect">
              <a:avLst/>
            </a:prstGeom>
          </p:spPr>
        </p:pic>
        <p:pic>
          <p:nvPicPr>
            <p:cNvPr id="46" name="object 33">
              <a:extLst>
                <a:ext uri="{FF2B5EF4-FFF2-40B4-BE49-F238E27FC236}">
                  <a16:creationId xmlns:a16="http://schemas.microsoft.com/office/drawing/2014/main" id="{AC9185D8-5B3A-4B97-AC0C-3B6D19B5B85A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42043" y="2047999"/>
              <a:ext cx="1317497" cy="1303782"/>
            </a:xfrm>
            <a:prstGeom prst="rect">
              <a:avLst/>
            </a:prstGeom>
          </p:spPr>
        </p:pic>
        <p:sp>
          <p:nvSpPr>
            <p:cNvPr id="47" name="object 34">
              <a:extLst>
                <a:ext uri="{FF2B5EF4-FFF2-40B4-BE49-F238E27FC236}">
                  <a16:creationId xmlns:a16="http://schemas.microsoft.com/office/drawing/2014/main" id="{17775CF3-5E03-4443-8111-4C2DC3368190}"/>
                </a:ext>
              </a:extLst>
            </p:cNvPr>
            <p:cNvSpPr/>
            <p:nvPr/>
          </p:nvSpPr>
          <p:spPr>
            <a:xfrm>
              <a:off x="-465463" y="2129949"/>
              <a:ext cx="1111250" cy="1109980"/>
            </a:xfrm>
            <a:custGeom>
              <a:avLst/>
              <a:gdLst/>
              <a:ahLst/>
              <a:cxnLst/>
              <a:rect l="l" t="t" r="r" b="b"/>
              <a:pathLst>
                <a:path w="1111250" h="1109980">
                  <a:moveTo>
                    <a:pt x="555498" y="0"/>
                  </a:moveTo>
                  <a:lnTo>
                    <a:pt x="507567" y="2036"/>
                  </a:lnTo>
                  <a:lnTo>
                    <a:pt x="460769" y="8035"/>
                  </a:lnTo>
                  <a:lnTo>
                    <a:pt x="415269" y="17829"/>
                  </a:lnTo>
                  <a:lnTo>
                    <a:pt x="371235" y="31252"/>
                  </a:lnTo>
                  <a:lnTo>
                    <a:pt x="328834" y="48137"/>
                  </a:lnTo>
                  <a:lnTo>
                    <a:pt x="288232" y="68318"/>
                  </a:lnTo>
                  <a:lnTo>
                    <a:pt x="249596" y="91627"/>
                  </a:lnTo>
                  <a:lnTo>
                    <a:pt x="213092" y="117899"/>
                  </a:lnTo>
                  <a:lnTo>
                    <a:pt x="178888" y="146966"/>
                  </a:lnTo>
                  <a:lnTo>
                    <a:pt x="147151" y="178662"/>
                  </a:lnTo>
                  <a:lnTo>
                    <a:pt x="118046" y="212821"/>
                  </a:lnTo>
                  <a:lnTo>
                    <a:pt x="91740" y="249275"/>
                  </a:lnTo>
                  <a:lnTo>
                    <a:pt x="68401" y="287858"/>
                  </a:lnTo>
                  <a:lnTo>
                    <a:pt x="48196" y="328404"/>
                  </a:lnTo>
                  <a:lnTo>
                    <a:pt x="31290" y="370745"/>
                  </a:lnTo>
                  <a:lnTo>
                    <a:pt x="17850" y="414716"/>
                  </a:lnTo>
                  <a:lnTo>
                    <a:pt x="8044" y="460149"/>
                  </a:lnTo>
                  <a:lnTo>
                    <a:pt x="2039" y="506878"/>
                  </a:lnTo>
                  <a:lnTo>
                    <a:pt x="0" y="554736"/>
                  </a:lnTo>
                  <a:lnTo>
                    <a:pt x="2039" y="602593"/>
                  </a:lnTo>
                  <a:lnTo>
                    <a:pt x="8044" y="649322"/>
                  </a:lnTo>
                  <a:lnTo>
                    <a:pt x="17850" y="694755"/>
                  </a:lnTo>
                  <a:lnTo>
                    <a:pt x="31290" y="738726"/>
                  </a:lnTo>
                  <a:lnTo>
                    <a:pt x="48196" y="781067"/>
                  </a:lnTo>
                  <a:lnTo>
                    <a:pt x="68401" y="821613"/>
                  </a:lnTo>
                  <a:lnTo>
                    <a:pt x="91740" y="860196"/>
                  </a:lnTo>
                  <a:lnTo>
                    <a:pt x="118046" y="896650"/>
                  </a:lnTo>
                  <a:lnTo>
                    <a:pt x="147151" y="930809"/>
                  </a:lnTo>
                  <a:lnTo>
                    <a:pt x="178888" y="962505"/>
                  </a:lnTo>
                  <a:lnTo>
                    <a:pt x="213092" y="991572"/>
                  </a:lnTo>
                  <a:lnTo>
                    <a:pt x="249596" y="1017844"/>
                  </a:lnTo>
                  <a:lnTo>
                    <a:pt x="288232" y="1041153"/>
                  </a:lnTo>
                  <a:lnTo>
                    <a:pt x="328834" y="1061334"/>
                  </a:lnTo>
                  <a:lnTo>
                    <a:pt x="371235" y="1078219"/>
                  </a:lnTo>
                  <a:lnTo>
                    <a:pt x="415269" y="1091642"/>
                  </a:lnTo>
                  <a:lnTo>
                    <a:pt x="460769" y="1101436"/>
                  </a:lnTo>
                  <a:lnTo>
                    <a:pt x="507567" y="1107435"/>
                  </a:lnTo>
                  <a:lnTo>
                    <a:pt x="555498" y="1109472"/>
                  </a:lnTo>
                  <a:lnTo>
                    <a:pt x="603434" y="1107435"/>
                  </a:lnTo>
                  <a:lnTo>
                    <a:pt x="650236" y="1101436"/>
                  </a:lnTo>
                  <a:lnTo>
                    <a:pt x="695739" y="1091642"/>
                  </a:lnTo>
                  <a:lnTo>
                    <a:pt x="739775" y="1078219"/>
                  </a:lnTo>
                  <a:lnTo>
                    <a:pt x="782177" y="1061334"/>
                  </a:lnTo>
                  <a:lnTo>
                    <a:pt x="822780" y="1041153"/>
                  </a:lnTo>
                  <a:lnTo>
                    <a:pt x="861416" y="1017844"/>
                  </a:lnTo>
                  <a:lnTo>
                    <a:pt x="897919" y="991572"/>
                  </a:lnTo>
                  <a:lnTo>
                    <a:pt x="932122" y="962505"/>
                  </a:lnTo>
                  <a:lnTo>
                    <a:pt x="963858" y="930809"/>
                  </a:lnTo>
                  <a:lnTo>
                    <a:pt x="992961" y="896650"/>
                  </a:lnTo>
                  <a:lnTo>
                    <a:pt x="1019265" y="860196"/>
                  </a:lnTo>
                  <a:lnTo>
                    <a:pt x="1042601" y="821613"/>
                  </a:lnTo>
                  <a:lnTo>
                    <a:pt x="1062805" y="781067"/>
                  </a:lnTo>
                  <a:lnTo>
                    <a:pt x="1079709" y="738726"/>
                  </a:lnTo>
                  <a:lnTo>
                    <a:pt x="1093147" y="694755"/>
                  </a:lnTo>
                  <a:lnTo>
                    <a:pt x="1102952" y="649322"/>
                  </a:lnTo>
                  <a:lnTo>
                    <a:pt x="1108957" y="602593"/>
                  </a:lnTo>
                  <a:lnTo>
                    <a:pt x="1110996" y="554736"/>
                  </a:lnTo>
                  <a:lnTo>
                    <a:pt x="1108957" y="506878"/>
                  </a:lnTo>
                  <a:lnTo>
                    <a:pt x="1102952" y="460149"/>
                  </a:lnTo>
                  <a:lnTo>
                    <a:pt x="1093147" y="414716"/>
                  </a:lnTo>
                  <a:lnTo>
                    <a:pt x="1079709" y="370745"/>
                  </a:lnTo>
                  <a:lnTo>
                    <a:pt x="1062805" y="328404"/>
                  </a:lnTo>
                  <a:lnTo>
                    <a:pt x="1042601" y="287858"/>
                  </a:lnTo>
                  <a:lnTo>
                    <a:pt x="1019265" y="249275"/>
                  </a:lnTo>
                  <a:lnTo>
                    <a:pt x="992961" y="212821"/>
                  </a:lnTo>
                  <a:lnTo>
                    <a:pt x="963858" y="178662"/>
                  </a:lnTo>
                  <a:lnTo>
                    <a:pt x="932122" y="146966"/>
                  </a:lnTo>
                  <a:lnTo>
                    <a:pt x="897919" y="117899"/>
                  </a:lnTo>
                  <a:lnTo>
                    <a:pt x="861416" y="91627"/>
                  </a:lnTo>
                  <a:lnTo>
                    <a:pt x="822780" y="68318"/>
                  </a:lnTo>
                  <a:lnTo>
                    <a:pt x="782177" y="48137"/>
                  </a:lnTo>
                  <a:lnTo>
                    <a:pt x="739775" y="31252"/>
                  </a:lnTo>
                  <a:lnTo>
                    <a:pt x="695739" y="17829"/>
                  </a:lnTo>
                  <a:lnTo>
                    <a:pt x="650236" y="8035"/>
                  </a:lnTo>
                  <a:lnTo>
                    <a:pt x="603434" y="2036"/>
                  </a:lnTo>
                  <a:lnTo>
                    <a:pt x="555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48" name="object 35">
              <a:extLst>
                <a:ext uri="{FF2B5EF4-FFF2-40B4-BE49-F238E27FC236}">
                  <a16:creationId xmlns:a16="http://schemas.microsoft.com/office/drawing/2014/main" id="{3F973D63-6779-4184-9BCB-0CD685903D06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63538" y="3715121"/>
              <a:ext cx="1286256" cy="1449323"/>
            </a:xfrm>
            <a:prstGeom prst="rect">
              <a:avLst/>
            </a:prstGeom>
          </p:spPr>
        </p:pic>
        <p:sp>
          <p:nvSpPr>
            <p:cNvPr id="49" name="object 36">
              <a:extLst>
                <a:ext uri="{FF2B5EF4-FFF2-40B4-BE49-F238E27FC236}">
                  <a16:creationId xmlns:a16="http://schemas.microsoft.com/office/drawing/2014/main" id="{74D98CCF-9B15-4185-AC68-4094CA62C056}"/>
                </a:ext>
              </a:extLst>
            </p:cNvPr>
            <p:cNvSpPr/>
            <p:nvPr/>
          </p:nvSpPr>
          <p:spPr>
            <a:xfrm>
              <a:off x="-196291" y="3730489"/>
              <a:ext cx="1164590" cy="1328420"/>
            </a:xfrm>
            <a:custGeom>
              <a:avLst/>
              <a:gdLst/>
              <a:ahLst/>
              <a:cxnLst/>
              <a:rect l="l" t="t" r="r" b="b"/>
              <a:pathLst>
                <a:path w="1164589" h="1328420">
                  <a:moveTo>
                    <a:pt x="856424" y="0"/>
                  </a:moveTo>
                  <a:lnTo>
                    <a:pt x="856278" y="49170"/>
                  </a:lnTo>
                  <a:lnTo>
                    <a:pt x="854197" y="97964"/>
                  </a:lnTo>
                  <a:lnTo>
                    <a:pt x="850213" y="146336"/>
                  </a:lnTo>
                  <a:lnTo>
                    <a:pt x="844357" y="194244"/>
                  </a:lnTo>
                  <a:lnTo>
                    <a:pt x="836660" y="241645"/>
                  </a:lnTo>
                  <a:lnTo>
                    <a:pt x="827152" y="288496"/>
                  </a:lnTo>
                  <a:lnTo>
                    <a:pt x="815866" y="334753"/>
                  </a:lnTo>
                  <a:lnTo>
                    <a:pt x="802833" y="380373"/>
                  </a:lnTo>
                  <a:lnTo>
                    <a:pt x="788082" y="425313"/>
                  </a:lnTo>
                  <a:lnTo>
                    <a:pt x="771647" y="469530"/>
                  </a:lnTo>
                  <a:lnTo>
                    <a:pt x="753556" y="512981"/>
                  </a:lnTo>
                  <a:lnTo>
                    <a:pt x="733843" y="555622"/>
                  </a:lnTo>
                  <a:lnTo>
                    <a:pt x="712537" y="597410"/>
                  </a:lnTo>
                  <a:lnTo>
                    <a:pt x="689671" y="638302"/>
                  </a:lnTo>
                  <a:lnTo>
                    <a:pt x="665274" y="678255"/>
                  </a:lnTo>
                  <a:lnTo>
                    <a:pt x="639379" y="717226"/>
                  </a:lnTo>
                  <a:lnTo>
                    <a:pt x="612016" y="755171"/>
                  </a:lnTo>
                  <a:lnTo>
                    <a:pt x="583217" y="792048"/>
                  </a:lnTo>
                  <a:lnTo>
                    <a:pt x="553012" y="827812"/>
                  </a:lnTo>
                  <a:lnTo>
                    <a:pt x="521433" y="862422"/>
                  </a:lnTo>
                  <a:lnTo>
                    <a:pt x="488511" y="895833"/>
                  </a:lnTo>
                  <a:lnTo>
                    <a:pt x="454276" y="928003"/>
                  </a:lnTo>
                  <a:lnTo>
                    <a:pt x="418761" y="958888"/>
                  </a:lnTo>
                  <a:lnTo>
                    <a:pt x="381996" y="988445"/>
                  </a:lnTo>
                  <a:lnTo>
                    <a:pt x="344012" y="1016631"/>
                  </a:lnTo>
                  <a:lnTo>
                    <a:pt x="304840" y="1043402"/>
                  </a:lnTo>
                  <a:lnTo>
                    <a:pt x="264512" y="1068717"/>
                  </a:lnTo>
                  <a:lnTo>
                    <a:pt x="223058" y="1092530"/>
                  </a:lnTo>
                  <a:lnTo>
                    <a:pt x="180511" y="1114800"/>
                  </a:lnTo>
                  <a:lnTo>
                    <a:pt x="136900" y="1135483"/>
                  </a:lnTo>
                  <a:lnTo>
                    <a:pt x="92257" y="1154535"/>
                  </a:lnTo>
                  <a:lnTo>
                    <a:pt x="46613" y="1171914"/>
                  </a:lnTo>
                  <a:lnTo>
                    <a:pt x="0" y="1187577"/>
                  </a:lnTo>
                  <a:lnTo>
                    <a:pt x="40290" y="1214723"/>
                  </a:lnTo>
                  <a:lnTo>
                    <a:pt x="81685" y="1238903"/>
                  </a:lnTo>
                  <a:lnTo>
                    <a:pt x="124050" y="1260139"/>
                  </a:lnTo>
                  <a:lnTo>
                    <a:pt x="167249" y="1278452"/>
                  </a:lnTo>
                  <a:lnTo>
                    <a:pt x="211147" y="1293864"/>
                  </a:lnTo>
                  <a:lnTo>
                    <a:pt x="255608" y="1306396"/>
                  </a:lnTo>
                  <a:lnTo>
                    <a:pt x="300497" y="1316070"/>
                  </a:lnTo>
                  <a:lnTo>
                    <a:pt x="345679" y="1322906"/>
                  </a:lnTo>
                  <a:lnTo>
                    <a:pt x="391017" y="1326926"/>
                  </a:lnTo>
                  <a:lnTo>
                    <a:pt x="436377" y="1328152"/>
                  </a:lnTo>
                  <a:lnTo>
                    <a:pt x="481622" y="1326605"/>
                  </a:lnTo>
                  <a:lnTo>
                    <a:pt x="526619" y="1322307"/>
                  </a:lnTo>
                  <a:lnTo>
                    <a:pt x="571230" y="1315278"/>
                  </a:lnTo>
                  <a:lnTo>
                    <a:pt x="615321" y="1305541"/>
                  </a:lnTo>
                  <a:lnTo>
                    <a:pt x="658756" y="1293117"/>
                  </a:lnTo>
                  <a:lnTo>
                    <a:pt x="701400" y="1278026"/>
                  </a:lnTo>
                  <a:lnTo>
                    <a:pt x="743117" y="1260291"/>
                  </a:lnTo>
                  <a:lnTo>
                    <a:pt x="783772" y="1239933"/>
                  </a:lnTo>
                  <a:lnTo>
                    <a:pt x="823230" y="1216973"/>
                  </a:lnTo>
                  <a:lnTo>
                    <a:pt x="861354" y="1191433"/>
                  </a:lnTo>
                  <a:lnTo>
                    <a:pt x="898010" y="1163334"/>
                  </a:lnTo>
                  <a:lnTo>
                    <a:pt x="933062" y="1132698"/>
                  </a:lnTo>
                  <a:lnTo>
                    <a:pt x="966374" y="1099546"/>
                  </a:lnTo>
                  <a:lnTo>
                    <a:pt x="997812" y="1063899"/>
                  </a:lnTo>
                  <a:lnTo>
                    <a:pt x="1027239" y="1025778"/>
                  </a:lnTo>
                  <a:lnTo>
                    <a:pt x="1054118" y="985821"/>
                  </a:lnTo>
                  <a:lnTo>
                    <a:pt x="1078015" y="944738"/>
                  </a:lnTo>
                  <a:lnTo>
                    <a:pt x="1098952" y="902665"/>
                  </a:lnTo>
                  <a:lnTo>
                    <a:pt x="1116953" y="859736"/>
                  </a:lnTo>
                  <a:lnTo>
                    <a:pt x="1132040" y="816087"/>
                  </a:lnTo>
                  <a:lnTo>
                    <a:pt x="1144236" y="771854"/>
                  </a:lnTo>
                  <a:lnTo>
                    <a:pt x="1153562" y="727170"/>
                  </a:lnTo>
                  <a:lnTo>
                    <a:pt x="1160041" y="682172"/>
                  </a:lnTo>
                  <a:lnTo>
                    <a:pt x="1163696" y="636994"/>
                  </a:lnTo>
                  <a:lnTo>
                    <a:pt x="1164549" y="591772"/>
                  </a:lnTo>
                  <a:lnTo>
                    <a:pt x="1162623" y="546640"/>
                  </a:lnTo>
                  <a:lnTo>
                    <a:pt x="1157941" y="501735"/>
                  </a:lnTo>
                  <a:lnTo>
                    <a:pt x="1150523" y="457190"/>
                  </a:lnTo>
                  <a:lnTo>
                    <a:pt x="1140394" y="413141"/>
                  </a:lnTo>
                  <a:lnTo>
                    <a:pt x="1127576" y="369724"/>
                  </a:lnTo>
                  <a:lnTo>
                    <a:pt x="1112091" y="327073"/>
                  </a:lnTo>
                  <a:lnTo>
                    <a:pt x="1093961" y="285324"/>
                  </a:lnTo>
                  <a:lnTo>
                    <a:pt x="1073210" y="244611"/>
                  </a:lnTo>
                  <a:lnTo>
                    <a:pt x="1049859" y="205070"/>
                  </a:lnTo>
                  <a:lnTo>
                    <a:pt x="1023931" y="166836"/>
                  </a:lnTo>
                  <a:lnTo>
                    <a:pt x="995449" y="130044"/>
                  </a:lnTo>
                  <a:lnTo>
                    <a:pt x="964434" y="94829"/>
                  </a:lnTo>
                  <a:lnTo>
                    <a:pt x="930910" y="61327"/>
                  </a:lnTo>
                  <a:lnTo>
                    <a:pt x="894899" y="29672"/>
                  </a:lnTo>
                  <a:lnTo>
                    <a:pt x="856424" y="0"/>
                  </a:lnTo>
                  <a:close/>
                </a:path>
              </a:pathLst>
            </a:custGeom>
            <a:solidFill>
              <a:srgbClr val="307EBC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0" name="object 37">
              <a:extLst>
                <a:ext uri="{FF2B5EF4-FFF2-40B4-BE49-F238E27FC236}">
                  <a16:creationId xmlns:a16="http://schemas.microsoft.com/office/drawing/2014/main" id="{5285443E-9D70-4E4F-BD80-EB8CC8EA743A}"/>
                </a:ext>
              </a:extLst>
            </p:cNvPr>
            <p:cNvSpPr/>
            <p:nvPr/>
          </p:nvSpPr>
          <p:spPr>
            <a:xfrm>
              <a:off x="-196291" y="3730489"/>
              <a:ext cx="1164590" cy="1328420"/>
            </a:xfrm>
            <a:custGeom>
              <a:avLst/>
              <a:gdLst/>
              <a:ahLst/>
              <a:cxnLst/>
              <a:rect l="l" t="t" r="r" b="b"/>
              <a:pathLst>
                <a:path w="1164589" h="1328420">
                  <a:moveTo>
                    <a:pt x="856424" y="0"/>
                  </a:moveTo>
                  <a:lnTo>
                    <a:pt x="894899" y="29672"/>
                  </a:lnTo>
                  <a:lnTo>
                    <a:pt x="930910" y="61327"/>
                  </a:lnTo>
                  <a:lnTo>
                    <a:pt x="964434" y="94829"/>
                  </a:lnTo>
                  <a:lnTo>
                    <a:pt x="995449" y="130044"/>
                  </a:lnTo>
                  <a:lnTo>
                    <a:pt x="1023931" y="166836"/>
                  </a:lnTo>
                  <a:lnTo>
                    <a:pt x="1049859" y="205070"/>
                  </a:lnTo>
                  <a:lnTo>
                    <a:pt x="1073210" y="244611"/>
                  </a:lnTo>
                  <a:lnTo>
                    <a:pt x="1093961" y="285324"/>
                  </a:lnTo>
                  <a:lnTo>
                    <a:pt x="1112091" y="327073"/>
                  </a:lnTo>
                  <a:lnTo>
                    <a:pt x="1127576" y="369724"/>
                  </a:lnTo>
                  <a:lnTo>
                    <a:pt x="1140394" y="413141"/>
                  </a:lnTo>
                  <a:lnTo>
                    <a:pt x="1150523" y="457190"/>
                  </a:lnTo>
                  <a:lnTo>
                    <a:pt x="1157941" y="501735"/>
                  </a:lnTo>
                  <a:lnTo>
                    <a:pt x="1162623" y="546640"/>
                  </a:lnTo>
                  <a:lnTo>
                    <a:pt x="1164549" y="591772"/>
                  </a:lnTo>
                  <a:lnTo>
                    <a:pt x="1163696" y="636994"/>
                  </a:lnTo>
                  <a:lnTo>
                    <a:pt x="1160041" y="682172"/>
                  </a:lnTo>
                  <a:lnTo>
                    <a:pt x="1153562" y="727170"/>
                  </a:lnTo>
                  <a:lnTo>
                    <a:pt x="1144236" y="771854"/>
                  </a:lnTo>
                  <a:lnTo>
                    <a:pt x="1132040" y="816087"/>
                  </a:lnTo>
                  <a:lnTo>
                    <a:pt x="1116953" y="859736"/>
                  </a:lnTo>
                  <a:lnTo>
                    <a:pt x="1098952" y="902665"/>
                  </a:lnTo>
                  <a:lnTo>
                    <a:pt x="1078015" y="944738"/>
                  </a:lnTo>
                  <a:lnTo>
                    <a:pt x="1054118" y="985821"/>
                  </a:lnTo>
                  <a:lnTo>
                    <a:pt x="1027239" y="1025778"/>
                  </a:lnTo>
                  <a:lnTo>
                    <a:pt x="997812" y="1063899"/>
                  </a:lnTo>
                  <a:lnTo>
                    <a:pt x="966374" y="1099546"/>
                  </a:lnTo>
                  <a:lnTo>
                    <a:pt x="933062" y="1132698"/>
                  </a:lnTo>
                  <a:lnTo>
                    <a:pt x="898010" y="1163334"/>
                  </a:lnTo>
                  <a:lnTo>
                    <a:pt x="861354" y="1191433"/>
                  </a:lnTo>
                  <a:lnTo>
                    <a:pt x="823230" y="1216973"/>
                  </a:lnTo>
                  <a:lnTo>
                    <a:pt x="783772" y="1239933"/>
                  </a:lnTo>
                  <a:lnTo>
                    <a:pt x="743117" y="1260291"/>
                  </a:lnTo>
                  <a:lnTo>
                    <a:pt x="701400" y="1278026"/>
                  </a:lnTo>
                  <a:lnTo>
                    <a:pt x="658756" y="1293117"/>
                  </a:lnTo>
                  <a:lnTo>
                    <a:pt x="615321" y="1305541"/>
                  </a:lnTo>
                  <a:lnTo>
                    <a:pt x="571230" y="1315278"/>
                  </a:lnTo>
                  <a:lnTo>
                    <a:pt x="526619" y="1322307"/>
                  </a:lnTo>
                  <a:lnTo>
                    <a:pt x="481622" y="1326605"/>
                  </a:lnTo>
                  <a:lnTo>
                    <a:pt x="436377" y="1328152"/>
                  </a:lnTo>
                  <a:lnTo>
                    <a:pt x="391017" y="1326926"/>
                  </a:lnTo>
                  <a:lnTo>
                    <a:pt x="345679" y="1322906"/>
                  </a:lnTo>
                  <a:lnTo>
                    <a:pt x="300497" y="1316070"/>
                  </a:lnTo>
                  <a:lnTo>
                    <a:pt x="255608" y="1306396"/>
                  </a:lnTo>
                  <a:lnTo>
                    <a:pt x="211147" y="1293864"/>
                  </a:lnTo>
                  <a:lnTo>
                    <a:pt x="167249" y="1278452"/>
                  </a:lnTo>
                  <a:lnTo>
                    <a:pt x="124050" y="1260139"/>
                  </a:lnTo>
                  <a:lnTo>
                    <a:pt x="81685" y="1238903"/>
                  </a:lnTo>
                  <a:lnTo>
                    <a:pt x="40290" y="1214723"/>
                  </a:lnTo>
                  <a:lnTo>
                    <a:pt x="0" y="1187577"/>
                  </a:lnTo>
                  <a:lnTo>
                    <a:pt x="46613" y="1171914"/>
                  </a:lnTo>
                  <a:lnTo>
                    <a:pt x="92257" y="1154535"/>
                  </a:lnTo>
                  <a:lnTo>
                    <a:pt x="136900" y="1135483"/>
                  </a:lnTo>
                  <a:lnTo>
                    <a:pt x="180511" y="1114800"/>
                  </a:lnTo>
                  <a:lnTo>
                    <a:pt x="223058" y="1092530"/>
                  </a:lnTo>
                  <a:lnTo>
                    <a:pt x="264512" y="1068717"/>
                  </a:lnTo>
                  <a:lnTo>
                    <a:pt x="304840" y="1043402"/>
                  </a:lnTo>
                  <a:lnTo>
                    <a:pt x="344012" y="1016631"/>
                  </a:lnTo>
                  <a:lnTo>
                    <a:pt x="381996" y="988445"/>
                  </a:lnTo>
                  <a:lnTo>
                    <a:pt x="418761" y="958888"/>
                  </a:lnTo>
                  <a:lnTo>
                    <a:pt x="454276" y="928003"/>
                  </a:lnTo>
                  <a:lnTo>
                    <a:pt x="488511" y="895833"/>
                  </a:lnTo>
                  <a:lnTo>
                    <a:pt x="521433" y="862422"/>
                  </a:lnTo>
                  <a:lnTo>
                    <a:pt x="553012" y="827812"/>
                  </a:lnTo>
                  <a:lnTo>
                    <a:pt x="583217" y="792048"/>
                  </a:lnTo>
                  <a:lnTo>
                    <a:pt x="612016" y="755171"/>
                  </a:lnTo>
                  <a:lnTo>
                    <a:pt x="639379" y="717226"/>
                  </a:lnTo>
                  <a:lnTo>
                    <a:pt x="665274" y="678255"/>
                  </a:lnTo>
                  <a:lnTo>
                    <a:pt x="689671" y="638302"/>
                  </a:lnTo>
                  <a:lnTo>
                    <a:pt x="712537" y="597410"/>
                  </a:lnTo>
                  <a:lnTo>
                    <a:pt x="733843" y="555622"/>
                  </a:lnTo>
                  <a:lnTo>
                    <a:pt x="753556" y="512981"/>
                  </a:lnTo>
                  <a:lnTo>
                    <a:pt x="771647" y="469530"/>
                  </a:lnTo>
                  <a:lnTo>
                    <a:pt x="788082" y="425313"/>
                  </a:lnTo>
                  <a:lnTo>
                    <a:pt x="802833" y="380373"/>
                  </a:lnTo>
                  <a:lnTo>
                    <a:pt x="815866" y="334753"/>
                  </a:lnTo>
                  <a:lnTo>
                    <a:pt x="827152" y="288496"/>
                  </a:lnTo>
                  <a:lnTo>
                    <a:pt x="836660" y="241645"/>
                  </a:lnTo>
                  <a:lnTo>
                    <a:pt x="844357" y="194244"/>
                  </a:lnTo>
                  <a:lnTo>
                    <a:pt x="850213" y="146336"/>
                  </a:lnTo>
                  <a:lnTo>
                    <a:pt x="854197" y="97964"/>
                  </a:lnTo>
                  <a:lnTo>
                    <a:pt x="856278" y="49170"/>
                  </a:lnTo>
                  <a:lnTo>
                    <a:pt x="856424" y="0"/>
                  </a:lnTo>
                  <a:close/>
                </a:path>
              </a:pathLst>
            </a:custGeom>
            <a:ln w="12700">
              <a:solidFill>
                <a:srgbClr val="307EB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51" name="object 38">
              <a:extLst>
                <a:ext uri="{FF2B5EF4-FFF2-40B4-BE49-F238E27FC236}">
                  <a16:creationId xmlns:a16="http://schemas.microsoft.com/office/drawing/2014/main" id="{2F989712-51BC-4B27-BA11-BBEF18247F6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3786" y="4490837"/>
              <a:ext cx="1184147" cy="1443227"/>
            </a:xfrm>
            <a:prstGeom prst="rect">
              <a:avLst/>
            </a:prstGeom>
          </p:spPr>
        </p:pic>
        <p:sp>
          <p:nvSpPr>
            <p:cNvPr id="52" name="object 39">
              <a:extLst>
                <a:ext uri="{FF2B5EF4-FFF2-40B4-BE49-F238E27FC236}">
                  <a16:creationId xmlns:a16="http://schemas.microsoft.com/office/drawing/2014/main" id="{43ACAF3F-B415-465B-84DF-EF387FE80C85}"/>
                </a:ext>
              </a:extLst>
            </p:cNvPr>
            <p:cNvSpPr/>
            <p:nvPr/>
          </p:nvSpPr>
          <p:spPr>
            <a:xfrm>
              <a:off x="483507" y="4499778"/>
              <a:ext cx="1063625" cy="1322705"/>
            </a:xfrm>
            <a:custGeom>
              <a:avLst/>
              <a:gdLst/>
              <a:ahLst/>
              <a:cxnLst/>
              <a:rect l="l" t="t" r="r" b="b"/>
              <a:pathLst>
                <a:path w="1063625" h="1322704">
                  <a:moveTo>
                    <a:pt x="767026" y="0"/>
                  </a:moveTo>
                  <a:lnTo>
                    <a:pt x="722419" y="379"/>
                  </a:lnTo>
                  <a:lnTo>
                    <a:pt x="677709" y="3930"/>
                  </a:lnTo>
                  <a:lnTo>
                    <a:pt x="633053" y="10606"/>
                  </a:lnTo>
                  <a:lnTo>
                    <a:pt x="588609" y="20362"/>
                  </a:lnTo>
                  <a:lnTo>
                    <a:pt x="544535" y="33153"/>
                  </a:lnTo>
                  <a:lnTo>
                    <a:pt x="500990" y="48932"/>
                  </a:lnTo>
                  <a:lnTo>
                    <a:pt x="458132" y="67654"/>
                  </a:lnTo>
                  <a:lnTo>
                    <a:pt x="416118" y="89272"/>
                  </a:lnTo>
                  <a:lnTo>
                    <a:pt x="375107" y="113741"/>
                  </a:lnTo>
                  <a:lnTo>
                    <a:pt x="335256" y="141016"/>
                  </a:lnTo>
                  <a:lnTo>
                    <a:pt x="296725" y="171050"/>
                  </a:lnTo>
                  <a:lnTo>
                    <a:pt x="259670" y="203798"/>
                  </a:lnTo>
                  <a:lnTo>
                    <a:pt x="224250" y="239214"/>
                  </a:lnTo>
                  <a:lnTo>
                    <a:pt x="190624" y="277251"/>
                  </a:lnTo>
                  <a:lnTo>
                    <a:pt x="158948" y="317866"/>
                  </a:lnTo>
                  <a:lnTo>
                    <a:pt x="129382" y="361010"/>
                  </a:lnTo>
                  <a:lnTo>
                    <a:pt x="102520" y="405889"/>
                  </a:lnTo>
                  <a:lnTo>
                    <a:pt x="78836" y="451628"/>
                  </a:lnTo>
                  <a:lnTo>
                    <a:pt x="58306" y="498065"/>
                  </a:lnTo>
                  <a:lnTo>
                    <a:pt x="40905" y="545036"/>
                  </a:lnTo>
                  <a:lnTo>
                    <a:pt x="26610" y="592379"/>
                  </a:lnTo>
                  <a:lnTo>
                    <a:pt x="15396" y="639931"/>
                  </a:lnTo>
                  <a:lnTo>
                    <a:pt x="7239" y="687529"/>
                  </a:lnTo>
                  <a:lnTo>
                    <a:pt x="2115" y="735011"/>
                  </a:lnTo>
                  <a:lnTo>
                    <a:pt x="0" y="782215"/>
                  </a:lnTo>
                  <a:lnTo>
                    <a:pt x="869" y="828976"/>
                  </a:lnTo>
                  <a:lnTo>
                    <a:pt x="4698" y="875134"/>
                  </a:lnTo>
                  <a:lnTo>
                    <a:pt x="11464" y="920524"/>
                  </a:lnTo>
                  <a:lnTo>
                    <a:pt x="21142" y="964984"/>
                  </a:lnTo>
                  <a:lnTo>
                    <a:pt x="33708" y="1008352"/>
                  </a:lnTo>
                  <a:lnTo>
                    <a:pt x="49138" y="1050465"/>
                  </a:lnTo>
                  <a:lnTo>
                    <a:pt x="67406" y="1091160"/>
                  </a:lnTo>
                  <a:lnTo>
                    <a:pt x="88491" y="1130274"/>
                  </a:lnTo>
                  <a:lnTo>
                    <a:pt x="112366" y="1167645"/>
                  </a:lnTo>
                  <a:lnTo>
                    <a:pt x="139009" y="1203110"/>
                  </a:lnTo>
                  <a:lnTo>
                    <a:pt x="168394" y="1236506"/>
                  </a:lnTo>
                  <a:lnTo>
                    <a:pt x="200498" y="1267670"/>
                  </a:lnTo>
                  <a:lnTo>
                    <a:pt x="235296" y="1296441"/>
                  </a:lnTo>
                  <a:lnTo>
                    <a:pt x="272765" y="1322654"/>
                  </a:lnTo>
                  <a:lnTo>
                    <a:pt x="273503" y="1274149"/>
                  </a:lnTo>
                  <a:lnTo>
                    <a:pt x="276103" y="1225796"/>
                  </a:lnTo>
                  <a:lnTo>
                    <a:pt x="280531" y="1177644"/>
                  </a:lnTo>
                  <a:lnTo>
                    <a:pt x="286758" y="1129744"/>
                  </a:lnTo>
                  <a:lnTo>
                    <a:pt x="294751" y="1082144"/>
                  </a:lnTo>
                  <a:lnTo>
                    <a:pt x="304478" y="1034892"/>
                  </a:lnTo>
                  <a:lnTo>
                    <a:pt x="315909" y="988040"/>
                  </a:lnTo>
                  <a:lnTo>
                    <a:pt x="329012" y="941635"/>
                  </a:lnTo>
                  <a:lnTo>
                    <a:pt x="343755" y="895726"/>
                  </a:lnTo>
                  <a:lnTo>
                    <a:pt x="360107" y="850364"/>
                  </a:lnTo>
                  <a:lnTo>
                    <a:pt x="378036" y="805596"/>
                  </a:lnTo>
                  <a:lnTo>
                    <a:pt x="397510" y="761473"/>
                  </a:lnTo>
                  <a:lnTo>
                    <a:pt x="418499" y="718043"/>
                  </a:lnTo>
                  <a:lnTo>
                    <a:pt x="440971" y="675355"/>
                  </a:lnTo>
                  <a:lnTo>
                    <a:pt x="464894" y="633459"/>
                  </a:lnTo>
                  <a:lnTo>
                    <a:pt x="490237" y="592404"/>
                  </a:lnTo>
                  <a:lnTo>
                    <a:pt x="516967" y="552239"/>
                  </a:lnTo>
                  <a:lnTo>
                    <a:pt x="545055" y="513014"/>
                  </a:lnTo>
                  <a:lnTo>
                    <a:pt x="574467" y="474776"/>
                  </a:lnTo>
                  <a:lnTo>
                    <a:pt x="605174" y="437576"/>
                  </a:lnTo>
                  <a:lnTo>
                    <a:pt x="637142" y="401463"/>
                  </a:lnTo>
                  <a:lnTo>
                    <a:pt x="670341" y="366485"/>
                  </a:lnTo>
                  <a:lnTo>
                    <a:pt x="704740" y="332692"/>
                  </a:lnTo>
                  <a:lnTo>
                    <a:pt x="740305" y="300134"/>
                  </a:lnTo>
                  <a:lnTo>
                    <a:pt x="777007" y="268858"/>
                  </a:lnTo>
                  <a:lnTo>
                    <a:pt x="814814" y="238916"/>
                  </a:lnTo>
                  <a:lnTo>
                    <a:pt x="853694" y="210354"/>
                  </a:lnTo>
                  <a:lnTo>
                    <a:pt x="893615" y="183224"/>
                  </a:lnTo>
                  <a:lnTo>
                    <a:pt x="934546" y="157573"/>
                  </a:lnTo>
                  <a:lnTo>
                    <a:pt x="976456" y="133452"/>
                  </a:lnTo>
                  <a:lnTo>
                    <a:pt x="1019313" y="110908"/>
                  </a:lnTo>
                  <a:lnTo>
                    <a:pt x="1063086" y="89992"/>
                  </a:lnTo>
                  <a:lnTo>
                    <a:pt x="1023632" y="66889"/>
                  </a:lnTo>
                  <a:lnTo>
                    <a:pt x="982968" y="47278"/>
                  </a:lnTo>
                  <a:lnTo>
                    <a:pt x="941252" y="31113"/>
                  </a:lnTo>
                  <a:lnTo>
                    <a:pt x="898642" y="18349"/>
                  </a:lnTo>
                  <a:lnTo>
                    <a:pt x="855295" y="8939"/>
                  </a:lnTo>
                  <a:lnTo>
                    <a:pt x="811370" y="2838"/>
                  </a:lnTo>
                  <a:lnTo>
                    <a:pt x="767026" y="0"/>
                  </a:lnTo>
                  <a:close/>
                </a:path>
              </a:pathLst>
            </a:custGeom>
            <a:solidFill>
              <a:srgbClr val="307EBC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3" name="object 40">
              <a:extLst>
                <a:ext uri="{FF2B5EF4-FFF2-40B4-BE49-F238E27FC236}">
                  <a16:creationId xmlns:a16="http://schemas.microsoft.com/office/drawing/2014/main" id="{60D01CE0-27BB-4B66-BEB8-13373FC44EFD}"/>
                </a:ext>
              </a:extLst>
            </p:cNvPr>
            <p:cNvSpPr/>
            <p:nvPr/>
          </p:nvSpPr>
          <p:spPr>
            <a:xfrm>
              <a:off x="483507" y="4499778"/>
              <a:ext cx="1063625" cy="1322705"/>
            </a:xfrm>
            <a:custGeom>
              <a:avLst/>
              <a:gdLst/>
              <a:ahLst/>
              <a:cxnLst/>
              <a:rect l="l" t="t" r="r" b="b"/>
              <a:pathLst>
                <a:path w="1063625" h="1322704">
                  <a:moveTo>
                    <a:pt x="272765" y="1322654"/>
                  </a:moveTo>
                  <a:lnTo>
                    <a:pt x="235296" y="1296441"/>
                  </a:lnTo>
                  <a:lnTo>
                    <a:pt x="200498" y="1267670"/>
                  </a:lnTo>
                  <a:lnTo>
                    <a:pt x="168394" y="1236506"/>
                  </a:lnTo>
                  <a:lnTo>
                    <a:pt x="139009" y="1203110"/>
                  </a:lnTo>
                  <a:lnTo>
                    <a:pt x="112366" y="1167645"/>
                  </a:lnTo>
                  <a:lnTo>
                    <a:pt x="88491" y="1130274"/>
                  </a:lnTo>
                  <a:lnTo>
                    <a:pt x="67406" y="1091160"/>
                  </a:lnTo>
                  <a:lnTo>
                    <a:pt x="49138" y="1050465"/>
                  </a:lnTo>
                  <a:lnTo>
                    <a:pt x="33708" y="1008352"/>
                  </a:lnTo>
                  <a:lnTo>
                    <a:pt x="21142" y="964984"/>
                  </a:lnTo>
                  <a:lnTo>
                    <a:pt x="11464" y="920524"/>
                  </a:lnTo>
                  <a:lnTo>
                    <a:pt x="4698" y="875134"/>
                  </a:lnTo>
                  <a:lnTo>
                    <a:pt x="869" y="828976"/>
                  </a:lnTo>
                  <a:lnTo>
                    <a:pt x="0" y="782215"/>
                  </a:lnTo>
                  <a:lnTo>
                    <a:pt x="2115" y="735011"/>
                  </a:lnTo>
                  <a:lnTo>
                    <a:pt x="7239" y="687529"/>
                  </a:lnTo>
                  <a:lnTo>
                    <a:pt x="15396" y="639931"/>
                  </a:lnTo>
                  <a:lnTo>
                    <a:pt x="26610" y="592379"/>
                  </a:lnTo>
                  <a:lnTo>
                    <a:pt x="40905" y="545036"/>
                  </a:lnTo>
                  <a:lnTo>
                    <a:pt x="58306" y="498065"/>
                  </a:lnTo>
                  <a:lnTo>
                    <a:pt x="78836" y="451628"/>
                  </a:lnTo>
                  <a:lnTo>
                    <a:pt x="102520" y="405889"/>
                  </a:lnTo>
                  <a:lnTo>
                    <a:pt x="129382" y="361010"/>
                  </a:lnTo>
                  <a:lnTo>
                    <a:pt x="158948" y="317866"/>
                  </a:lnTo>
                  <a:lnTo>
                    <a:pt x="190624" y="277251"/>
                  </a:lnTo>
                  <a:lnTo>
                    <a:pt x="224250" y="239214"/>
                  </a:lnTo>
                  <a:lnTo>
                    <a:pt x="259670" y="203798"/>
                  </a:lnTo>
                  <a:lnTo>
                    <a:pt x="296725" y="171050"/>
                  </a:lnTo>
                  <a:lnTo>
                    <a:pt x="335256" y="141016"/>
                  </a:lnTo>
                  <a:lnTo>
                    <a:pt x="375107" y="113741"/>
                  </a:lnTo>
                  <a:lnTo>
                    <a:pt x="416118" y="89272"/>
                  </a:lnTo>
                  <a:lnTo>
                    <a:pt x="458132" y="67654"/>
                  </a:lnTo>
                  <a:lnTo>
                    <a:pt x="500990" y="48932"/>
                  </a:lnTo>
                  <a:lnTo>
                    <a:pt x="544535" y="33153"/>
                  </a:lnTo>
                  <a:lnTo>
                    <a:pt x="588609" y="20362"/>
                  </a:lnTo>
                  <a:lnTo>
                    <a:pt x="633053" y="10606"/>
                  </a:lnTo>
                  <a:lnTo>
                    <a:pt x="677709" y="3930"/>
                  </a:lnTo>
                  <a:lnTo>
                    <a:pt x="722419" y="379"/>
                  </a:lnTo>
                  <a:lnTo>
                    <a:pt x="767026" y="0"/>
                  </a:lnTo>
                  <a:lnTo>
                    <a:pt x="811370" y="2838"/>
                  </a:lnTo>
                  <a:lnTo>
                    <a:pt x="855295" y="8939"/>
                  </a:lnTo>
                  <a:lnTo>
                    <a:pt x="898642" y="18349"/>
                  </a:lnTo>
                  <a:lnTo>
                    <a:pt x="941252" y="31113"/>
                  </a:lnTo>
                  <a:lnTo>
                    <a:pt x="982968" y="47278"/>
                  </a:lnTo>
                  <a:lnTo>
                    <a:pt x="1023632" y="66889"/>
                  </a:lnTo>
                  <a:lnTo>
                    <a:pt x="1063086" y="89992"/>
                  </a:lnTo>
                  <a:lnTo>
                    <a:pt x="1019313" y="110908"/>
                  </a:lnTo>
                  <a:lnTo>
                    <a:pt x="976456" y="133452"/>
                  </a:lnTo>
                  <a:lnTo>
                    <a:pt x="934546" y="157573"/>
                  </a:lnTo>
                  <a:lnTo>
                    <a:pt x="893615" y="183224"/>
                  </a:lnTo>
                  <a:lnTo>
                    <a:pt x="853694" y="210354"/>
                  </a:lnTo>
                  <a:lnTo>
                    <a:pt x="814814" y="238916"/>
                  </a:lnTo>
                  <a:lnTo>
                    <a:pt x="777007" y="268858"/>
                  </a:lnTo>
                  <a:lnTo>
                    <a:pt x="740305" y="300134"/>
                  </a:lnTo>
                  <a:lnTo>
                    <a:pt x="704740" y="332692"/>
                  </a:lnTo>
                  <a:lnTo>
                    <a:pt x="670341" y="366485"/>
                  </a:lnTo>
                  <a:lnTo>
                    <a:pt x="637142" y="401463"/>
                  </a:lnTo>
                  <a:lnTo>
                    <a:pt x="605174" y="437576"/>
                  </a:lnTo>
                  <a:lnTo>
                    <a:pt x="574467" y="474776"/>
                  </a:lnTo>
                  <a:lnTo>
                    <a:pt x="545055" y="513014"/>
                  </a:lnTo>
                  <a:lnTo>
                    <a:pt x="516967" y="552239"/>
                  </a:lnTo>
                  <a:lnTo>
                    <a:pt x="490237" y="592404"/>
                  </a:lnTo>
                  <a:lnTo>
                    <a:pt x="464894" y="633459"/>
                  </a:lnTo>
                  <a:lnTo>
                    <a:pt x="440971" y="675355"/>
                  </a:lnTo>
                  <a:lnTo>
                    <a:pt x="418499" y="718043"/>
                  </a:lnTo>
                  <a:lnTo>
                    <a:pt x="397510" y="761473"/>
                  </a:lnTo>
                  <a:lnTo>
                    <a:pt x="378036" y="805596"/>
                  </a:lnTo>
                  <a:lnTo>
                    <a:pt x="360107" y="850364"/>
                  </a:lnTo>
                  <a:lnTo>
                    <a:pt x="343755" y="895726"/>
                  </a:lnTo>
                  <a:lnTo>
                    <a:pt x="329012" y="941635"/>
                  </a:lnTo>
                  <a:lnTo>
                    <a:pt x="315909" y="988040"/>
                  </a:lnTo>
                  <a:lnTo>
                    <a:pt x="304478" y="1034892"/>
                  </a:lnTo>
                  <a:lnTo>
                    <a:pt x="294751" y="1082144"/>
                  </a:lnTo>
                  <a:lnTo>
                    <a:pt x="286758" y="1129744"/>
                  </a:lnTo>
                  <a:lnTo>
                    <a:pt x="280531" y="1177644"/>
                  </a:lnTo>
                  <a:lnTo>
                    <a:pt x="276103" y="1225796"/>
                  </a:lnTo>
                  <a:lnTo>
                    <a:pt x="273503" y="1274149"/>
                  </a:lnTo>
                  <a:lnTo>
                    <a:pt x="272765" y="1322654"/>
                  </a:lnTo>
                  <a:close/>
                </a:path>
              </a:pathLst>
            </a:custGeom>
            <a:ln w="12699">
              <a:solidFill>
                <a:srgbClr val="307EB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54" name="object 41">
              <a:extLst>
                <a:ext uri="{FF2B5EF4-FFF2-40B4-BE49-F238E27FC236}">
                  <a16:creationId xmlns:a16="http://schemas.microsoft.com/office/drawing/2014/main" id="{AFFDD60D-EA8C-43BA-9D1E-96E749D759E8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4914" y="3328025"/>
              <a:ext cx="1628394" cy="1628394"/>
            </a:xfrm>
            <a:prstGeom prst="rect">
              <a:avLst/>
            </a:prstGeom>
          </p:spPr>
        </p:pic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AE02316F-2CA3-4D28-9297-68483DCC377A}"/>
                </a:ext>
              </a:extLst>
            </p:cNvPr>
            <p:cNvSpPr/>
            <p:nvPr/>
          </p:nvSpPr>
          <p:spPr>
            <a:xfrm>
              <a:off x="392830" y="3364887"/>
              <a:ext cx="1464310" cy="1464310"/>
            </a:xfrm>
            <a:custGeom>
              <a:avLst/>
              <a:gdLst/>
              <a:ahLst/>
              <a:cxnLst/>
              <a:rect l="l" t="t" r="r" b="b"/>
              <a:pathLst>
                <a:path w="1464310" h="1464310">
                  <a:moveTo>
                    <a:pt x="712703" y="0"/>
                  </a:moveTo>
                  <a:lnTo>
                    <a:pt x="666629" y="2687"/>
                  </a:lnTo>
                  <a:lnTo>
                    <a:pt x="620442" y="8352"/>
                  </a:lnTo>
                  <a:lnTo>
                    <a:pt x="574266" y="17051"/>
                  </a:lnTo>
                  <a:lnTo>
                    <a:pt x="528225" y="28842"/>
                  </a:lnTo>
                  <a:lnTo>
                    <a:pt x="482441" y="43783"/>
                  </a:lnTo>
                  <a:lnTo>
                    <a:pt x="437719" y="61666"/>
                  </a:lnTo>
                  <a:lnTo>
                    <a:pt x="394820" y="82133"/>
                  </a:lnTo>
                  <a:lnTo>
                    <a:pt x="353800" y="105059"/>
                  </a:lnTo>
                  <a:lnTo>
                    <a:pt x="314717" y="130321"/>
                  </a:lnTo>
                  <a:lnTo>
                    <a:pt x="277630" y="157795"/>
                  </a:lnTo>
                  <a:lnTo>
                    <a:pt x="242595" y="187359"/>
                  </a:lnTo>
                  <a:lnTo>
                    <a:pt x="209671" y="218888"/>
                  </a:lnTo>
                  <a:lnTo>
                    <a:pt x="178916" y="252259"/>
                  </a:lnTo>
                  <a:lnTo>
                    <a:pt x="150386" y="287348"/>
                  </a:lnTo>
                  <a:lnTo>
                    <a:pt x="124140" y="324032"/>
                  </a:lnTo>
                  <a:lnTo>
                    <a:pt x="100236" y="362188"/>
                  </a:lnTo>
                  <a:lnTo>
                    <a:pt x="78732" y="401691"/>
                  </a:lnTo>
                  <a:lnTo>
                    <a:pt x="59684" y="442419"/>
                  </a:lnTo>
                  <a:lnTo>
                    <a:pt x="43151" y="484247"/>
                  </a:lnTo>
                  <a:lnTo>
                    <a:pt x="29191" y="527053"/>
                  </a:lnTo>
                  <a:lnTo>
                    <a:pt x="17861" y="570712"/>
                  </a:lnTo>
                  <a:lnTo>
                    <a:pt x="9219" y="615101"/>
                  </a:lnTo>
                  <a:lnTo>
                    <a:pt x="3323" y="660097"/>
                  </a:lnTo>
                  <a:lnTo>
                    <a:pt x="231" y="705576"/>
                  </a:lnTo>
                  <a:lnTo>
                    <a:pt x="0" y="751415"/>
                  </a:lnTo>
                  <a:lnTo>
                    <a:pt x="2687" y="797489"/>
                  </a:lnTo>
                  <a:lnTo>
                    <a:pt x="8352" y="843677"/>
                  </a:lnTo>
                  <a:lnTo>
                    <a:pt x="17051" y="889853"/>
                  </a:lnTo>
                  <a:lnTo>
                    <a:pt x="28842" y="935894"/>
                  </a:lnTo>
                  <a:lnTo>
                    <a:pt x="43783" y="981678"/>
                  </a:lnTo>
                  <a:lnTo>
                    <a:pt x="61666" y="1026400"/>
                  </a:lnTo>
                  <a:lnTo>
                    <a:pt x="82133" y="1069299"/>
                  </a:lnTo>
                  <a:lnTo>
                    <a:pt x="105059" y="1110319"/>
                  </a:lnTo>
                  <a:lnTo>
                    <a:pt x="130321" y="1149402"/>
                  </a:lnTo>
                  <a:lnTo>
                    <a:pt x="157795" y="1186489"/>
                  </a:lnTo>
                  <a:lnTo>
                    <a:pt x="187359" y="1221524"/>
                  </a:lnTo>
                  <a:lnTo>
                    <a:pt x="218888" y="1254448"/>
                  </a:lnTo>
                  <a:lnTo>
                    <a:pt x="252259" y="1285203"/>
                  </a:lnTo>
                  <a:lnTo>
                    <a:pt x="287348" y="1313733"/>
                  </a:lnTo>
                  <a:lnTo>
                    <a:pt x="324032" y="1339979"/>
                  </a:lnTo>
                  <a:lnTo>
                    <a:pt x="362188" y="1363883"/>
                  </a:lnTo>
                  <a:lnTo>
                    <a:pt x="401691" y="1385387"/>
                  </a:lnTo>
                  <a:lnTo>
                    <a:pt x="442419" y="1404435"/>
                  </a:lnTo>
                  <a:lnTo>
                    <a:pt x="484247" y="1420968"/>
                  </a:lnTo>
                  <a:lnTo>
                    <a:pt x="527053" y="1434928"/>
                  </a:lnTo>
                  <a:lnTo>
                    <a:pt x="570712" y="1446258"/>
                  </a:lnTo>
                  <a:lnTo>
                    <a:pt x="615101" y="1454900"/>
                  </a:lnTo>
                  <a:lnTo>
                    <a:pt x="660097" y="1460796"/>
                  </a:lnTo>
                  <a:lnTo>
                    <a:pt x="705576" y="1463888"/>
                  </a:lnTo>
                  <a:lnTo>
                    <a:pt x="751415" y="1464120"/>
                  </a:lnTo>
                  <a:lnTo>
                    <a:pt x="797489" y="1461432"/>
                  </a:lnTo>
                  <a:lnTo>
                    <a:pt x="843677" y="1455767"/>
                  </a:lnTo>
                  <a:lnTo>
                    <a:pt x="889853" y="1447068"/>
                  </a:lnTo>
                  <a:lnTo>
                    <a:pt x="935894" y="1435277"/>
                  </a:lnTo>
                  <a:lnTo>
                    <a:pt x="981678" y="1420336"/>
                  </a:lnTo>
                  <a:lnTo>
                    <a:pt x="1026400" y="1402453"/>
                  </a:lnTo>
                  <a:lnTo>
                    <a:pt x="1069299" y="1381986"/>
                  </a:lnTo>
                  <a:lnTo>
                    <a:pt x="1110319" y="1359060"/>
                  </a:lnTo>
                  <a:lnTo>
                    <a:pt x="1149401" y="1333798"/>
                  </a:lnTo>
                  <a:lnTo>
                    <a:pt x="1186488" y="1306324"/>
                  </a:lnTo>
                  <a:lnTo>
                    <a:pt x="1221522" y="1276760"/>
                  </a:lnTo>
                  <a:lnTo>
                    <a:pt x="1254445" y="1245231"/>
                  </a:lnTo>
                  <a:lnTo>
                    <a:pt x="1285199" y="1211860"/>
                  </a:lnTo>
                  <a:lnTo>
                    <a:pt x="1313727" y="1176771"/>
                  </a:lnTo>
                  <a:lnTo>
                    <a:pt x="1339970" y="1140087"/>
                  </a:lnTo>
                  <a:lnTo>
                    <a:pt x="1363872" y="1101931"/>
                  </a:lnTo>
                  <a:lnTo>
                    <a:pt x="1385373" y="1062428"/>
                  </a:lnTo>
                  <a:lnTo>
                    <a:pt x="1404417" y="1021700"/>
                  </a:lnTo>
                  <a:lnTo>
                    <a:pt x="1420945" y="979872"/>
                  </a:lnTo>
                  <a:lnTo>
                    <a:pt x="1434900" y="937066"/>
                  </a:lnTo>
                  <a:lnTo>
                    <a:pt x="1446224" y="893407"/>
                  </a:lnTo>
                  <a:lnTo>
                    <a:pt x="1454860" y="849018"/>
                  </a:lnTo>
                  <a:lnTo>
                    <a:pt x="1460748" y="804022"/>
                  </a:lnTo>
                  <a:lnTo>
                    <a:pt x="1463832" y="758543"/>
                  </a:lnTo>
                  <a:lnTo>
                    <a:pt x="1464054" y="712704"/>
                  </a:lnTo>
                  <a:lnTo>
                    <a:pt x="1461357" y="666630"/>
                  </a:lnTo>
                  <a:lnTo>
                    <a:pt x="1455681" y="620442"/>
                  </a:lnTo>
                  <a:lnTo>
                    <a:pt x="1446969" y="574266"/>
                  </a:lnTo>
                  <a:lnTo>
                    <a:pt x="1435165" y="528225"/>
                  </a:lnTo>
                  <a:lnTo>
                    <a:pt x="1420209" y="482441"/>
                  </a:lnTo>
                  <a:lnTo>
                    <a:pt x="1402340" y="437719"/>
                  </a:lnTo>
                  <a:lnTo>
                    <a:pt x="1381887" y="394820"/>
                  </a:lnTo>
                  <a:lnTo>
                    <a:pt x="1358974" y="353800"/>
                  </a:lnTo>
                  <a:lnTo>
                    <a:pt x="1333723" y="314717"/>
                  </a:lnTo>
                  <a:lnTo>
                    <a:pt x="1306259" y="277630"/>
                  </a:lnTo>
                  <a:lnTo>
                    <a:pt x="1276704" y="242595"/>
                  </a:lnTo>
                  <a:lnTo>
                    <a:pt x="1245184" y="209671"/>
                  </a:lnTo>
                  <a:lnTo>
                    <a:pt x="1211820" y="178916"/>
                  </a:lnTo>
                  <a:lnTo>
                    <a:pt x="1176737" y="150386"/>
                  </a:lnTo>
                  <a:lnTo>
                    <a:pt x="1140059" y="124140"/>
                  </a:lnTo>
                  <a:lnTo>
                    <a:pt x="1101909" y="100236"/>
                  </a:lnTo>
                  <a:lnTo>
                    <a:pt x="1062410" y="78732"/>
                  </a:lnTo>
                  <a:lnTo>
                    <a:pt x="1021686" y="59684"/>
                  </a:lnTo>
                  <a:lnTo>
                    <a:pt x="979861" y="43151"/>
                  </a:lnTo>
                  <a:lnTo>
                    <a:pt x="937058" y="29191"/>
                  </a:lnTo>
                  <a:lnTo>
                    <a:pt x="893401" y="17861"/>
                  </a:lnTo>
                  <a:lnTo>
                    <a:pt x="849014" y="9219"/>
                  </a:lnTo>
                  <a:lnTo>
                    <a:pt x="804019" y="3323"/>
                  </a:lnTo>
                  <a:lnTo>
                    <a:pt x="758541" y="231"/>
                  </a:lnTo>
                  <a:lnTo>
                    <a:pt x="712703" y="0"/>
                  </a:lnTo>
                  <a:close/>
                </a:path>
              </a:pathLst>
            </a:custGeom>
            <a:solidFill>
              <a:srgbClr val="317DBC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56" name="object 43">
              <a:extLst>
                <a:ext uri="{FF2B5EF4-FFF2-40B4-BE49-F238E27FC236}">
                  <a16:creationId xmlns:a16="http://schemas.microsoft.com/office/drawing/2014/main" id="{2DF00282-9EF0-4F29-AA86-7A327B0D3CE2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371" y="3558149"/>
              <a:ext cx="1172718" cy="1172717"/>
            </a:xfrm>
            <a:prstGeom prst="rect">
              <a:avLst/>
            </a:prstGeom>
          </p:spPr>
        </p:pic>
        <p:pic>
          <p:nvPicPr>
            <p:cNvPr id="57" name="object 44">
              <a:extLst>
                <a:ext uri="{FF2B5EF4-FFF2-40B4-BE49-F238E27FC236}">
                  <a16:creationId xmlns:a16="http://schemas.microsoft.com/office/drawing/2014/main" id="{5E6ECABE-A66E-4861-893C-C3216C6B7F27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4533" y="3457908"/>
              <a:ext cx="1306375" cy="1318678"/>
            </a:xfrm>
            <a:prstGeom prst="rect">
              <a:avLst/>
            </a:prstGeom>
          </p:spPr>
        </p:pic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B60708EF-B170-4AFE-AFCB-98DEFE8F30AC}"/>
                </a:ext>
              </a:extLst>
            </p:cNvPr>
            <p:cNvSpPr/>
            <p:nvPr/>
          </p:nvSpPr>
          <p:spPr>
            <a:xfrm>
              <a:off x="548640" y="3545729"/>
              <a:ext cx="1110615" cy="1110615"/>
            </a:xfrm>
            <a:custGeom>
              <a:avLst/>
              <a:gdLst/>
              <a:ahLst/>
              <a:cxnLst/>
              <a:rect l="l" t="t" r="r" b="b"/>
              <a:pathLst>
                <a:path w="1110614" h="1110614">
                  <a:moveTo>
                    <a:pt x="549599" y="0"/>
                  </a:moveTo>
                  <a:lnTo>
                    <a:pt x="503664" y="2374"/>
                  </a:lnTo>
                  <a:lnTo>
                    <a:pt x="457589" y="8661"/>
                  </a:lnTo>
                  <a:lnTo>
                    <a:pt x="411588" y="18962"/>
                  </a:lnTo>
                  <a:lnTo>
                    <a:pt x="365874" y="33375"/>
                  </a:lnTo>
                  <a:lnTo>
                    <a:pt x="321549" y="51619"/>
                  </a:lnTo>
                  <a:lnTo>
                    <a:pt x="279640" y="73202"/>
                  </a:lnTo>
                  <a:lnTo>
                    <a:pt x="240245" y="97911"/>
                  </a:lnTo>
                  <a:lnTo>
                    <a:pt x="203465" y="125533"/>
                  </a:lnTo>
                  <a:lnTo>
                    <a:pt x="169400" y="155854"/>
                  </a:lnTo>
                  <a:lnTo>
                    <a:pt x="138149" y="188661"/>
                  </a:lnTo>
                  <a:lnTo>
                    <a:pt x="109813" y="223740"/>
                  </a:lnTo>
                  <a:lnTo>
                    <a:pt x="84490" y="260879"/>
                  </a:lnTo>
                  <a:lnTo>
                    <a:pt x="62281" y="299864"/>
                  </a:lnTo>
                  <a:lnTo>
                    <a:pt x="43285" y="340482"/>
                  </a:lnTo>
                  <a:lnTo>
                    <a:pt x="27603" y="382519"/>
                  </a:lnTo>
                  <a:lnTo>
                    <a:pt x="15333" y="425763"/>
                  </a:lnTo>
                  <a:lnTo>
                    <a:pt x="6576" y="469999"/>
                  </a:lnTo>
                  <a:lnTo>
                    <a:pt x="1432" y="515015"/>
                  </a:lnTo>
                  <a:lnTo>
                    <a:pt x="0" y="560597"/>
                  </a:lnTo>
                  <a:lnTo>
                    <a:pt x="2379" y="606532"/>
                  </a:lnTo>
                  <a:lnTo>
                    <a:pt x="8671" y="652606"/>
                  </a:lnTo>
                  <a:lnTo>
                    <a:pt x="18974" y="698607"/>
                  </a:lnTo>
                  <a:lnTo>
                    <a:pt x="33388" y="744321"/>
                  </a:lnTo>
                  <a:lnTo>
                    <a:pt x="51632" y="788646"/>
                  </a:lnTo>
                  <a:lnTo>
                    <a:pt x="73216" y="830556"/>
                  </a:lnTo>
                  <a:lnTo>
                    <a:pt x="97925" y="869950"/>
                  </a:lnTo>
                  <a:lnTo>
                    <a:pt x="125546" y="906730"/>
                  </a:lnTo>
                  <a:lnTo>
                    <a:pt x="155867" y="940795"/>
                  </a:lnTo>
                  <a:lnTo>
                    <a:pt x="188674" y="972046"/>
                  </a:lnTo>
                  <a:lnTo>
                    <a:pt x="223754" y="1000383"/>
                  </a:lnTo>
                  <a:lnTo>
                    <a:pt x="260893" y="1025706"/>
                  </a:lnTo>
                  <a:lnTo>
                    <a:pt x="299878" y="1047915"/>
                  </a:lnTo>
                  <a:lnTo>
                    <a:pt x="340495" y="1066911"/>
                  </a:lnTo>
                  <a:lnTo>
                    <a:pt x="382533" y="1082593"/>
                  </a:lnTo>
                  <a:lnTo>
                    <a:pt x="425776" y="1094863"/>
                  </a:lnTo>
                  <a:lnTo>
                    <a:pt x="470012" y="1103620"/>
                  </a:lnTo>
                  <a:lnTo>
                    <a:pt x="515028" y="1108764"/>
                  </a:lnTo>
                  <a:lnTo>
                    <a:pt x="560610" y="1110196"/>
                  </a:lnTo>
                  <a:lnTo>
                    <a:pt x="606545" y="1107816"/>
                  </a:lnTo>
                  <a:lnTo>
                    <a:pt x="652620" y="1101525"/>
                  </a:lnTo>
                  <a:lnTo>
                    <a:pt x="698620" y="1091222"/>
                  </a:lnTo>
                  <a:lnTo>
                    <a:pt x="744334" y="1076807"/>
                  </a:lnTo>
                  <a:lnTo>
                    <a:pt x="788642" y="1058563"/>
                  </a:lnTo>
                  <a:lnTo>
                    <a:pt x="830537" y="1036980"/>
                  </a:lnTo>
                  <a:lnTo>
                    <a:pt x="869921" y="1012271"/>
                  </a:lnTo>
                  <a:lnTo>
                    <a:pt x="906694" y="984649"/>
                  </a:lnTo>
                  <a:lnTo>
                    <a:pt x="940754" y="954328"/>
                  </a:lnTo>
                  <a:lnTo>
                    <a:pt x="972003" y="921521"/>
                  </a:lnTo>
                  <a:lnTo>
                    <a:pt x="1000340" y="886442"/>
                  </a:lnTo>
                  <a:lnTo>
                    <a:pt x="1025665" y="849303"/>
                  </a:lnTo>
                  <a:lnTo>
                    <a:pt x="1047878" y="810318"/>
                  </a:lnTo>
                  <a:lnTo>
                    <a:pt x="1066879" y="769700"/>
                  </a:lnTo>
                  <a:lnTo>
                    <a:pt x="1082567" y="727663"/>
                  </a:lnTo>
                  <a:lnTo>
                    <a:pt x="1094843" y="684420"/>
                  </a:lnTo>
                  <a:lnTo>
                    <a:pt x="1103607" y="640183"/>
                  </a:lnTo>
                  <a:lnTo>
                    <a:pt x="1108758" y="595168"/>
                  </a:lnTo>
                  <a:lnTo>
                    <a:pt x="1110196" y="549586"/>
                  </a:lnTo>
                  <a:lnTo>
                    <a:pt x="1107822" y="503651"/>
                  </a:lnTo>
                  <a:lnTo>
                    <a:pt x="1101534" y="457576"/>
                  </a:lnTo>
                  <a:lnTo>
                    <a:pt x="1091234" y="411575"/>
                  </a:lnTo>
                  <a:lnTo>
                    <a:pt x="1076820" y="365861"/>
                  </a:lnTo>
                  <a:lnTo>
                    <a:pt x="1058576" y="321554"/>
                  </a:lnTo>
                  <a:lnTo>
                    <a:pt x="1036993" y="279659"/>
                  </a:lnTo>
                  <a:lnTo>
                    <a:pt x="1012284" y="240274"/>
                  </a:lnTo>
                  <a:lnTo>
                    <a:pt x="984663" y="203502"/>
                  </a:lnTo>
                  <a:lnTo>
                    <a:pt x="954342" y="169441"/>
                  </a:lnTo>
                  <a:lnTo>
                    <a:pt x="921535" y="138192"/>
                  </a:lnTo>
                  <a:lnTo>
                    <a:pt x="886455" y="109855"/>
                  </a:lnTo>
                  <a:lnTo>
                    <a:pt x="849316" y="84530"/>
                  </a:lnTo>
                  <a:lnTo>
                    <a:pt x="810331" y="62317"/>
                  </a:lnTo>
                  <a:lnTo>
                    <a:pt x="769714" y="43317"/>
                  </a:lnTo>
                  <a:lnTo>
                    <a:pt x="727676" y="27628"/>
                  </a:lnTo>
                  <a:lnTo>
                    <a:pt x="684433" y="15352"/>
                  </a:lnTo>
                  <a:lnTo>
                    <a:pt x="640197" y="6589"/>
                  </a:lnTo>
                  <a:lnTo>
                    <a:pt x="595181" y="1438"/>
                  </a:lnTo>
                  <a:lnTo>
                    <a:pt x="549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59" name="object 46">
              <a:extLst>
                <a:ext uri="{FF2B5EF4-FFF2-40B4-BE49-F238E27FC236}">
                  <a16:creationId xmlns:a16="http://schemas.microsoft.com/office/drawing/2014/main" id="{8705F0AB-C05F-4CBD-974D-4EB09C270BEF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682637" y="4763672"/>
              <a:ext cx="1628394" cy="1628393"/>
            </a:xfrm>
            <a:prstGeom prst="rect">
              <a:avLst/>
            </a:prstGeom>
          </p:spPr>
        </p:pic>
        <p:sp>
          <p:nvSpPr>
            <p:cNvPr id="60" name="object 47">
              <a:extLst>
                <a:ext uri="{FF2B5EF4-FFF2-40B4-BE49-F238E27FC236}">
                  <a16:creationId xmlns:a16="http://schemas.microsoft.com/office/drawing/2014/main" id="{2F108F6F-A42D-42B1-BB15-53B268B2FBD5}"/>
                </a:ext>
              </a:extLst>
            </p:cNvPr>
            <p:cNvSpPr/>
            <p:nvPr/>
          </p:nvSpPr>
          <p:spPr>
            <a:xfrm>
              <a:off x="-594507" y="4801003"/>
              <a:ext cx="1464310" cy="1464310"/>
            </a:xfrm>
            <a:custGeom>
              <a:avLst/>
              <a:gdLst/>
              <a:ahLst/>
              <a:cxnLst/>
              <a:rect l="l" t="t" r="r" b="b"/>
              <a:pathLst>
                <a:path w="1464310" h="1464310">
                  <a:moveTo>
                    <a:pt x="712722" y="0"/>
                  </a:moveTo>
                  <a:lnTo>
                    <a:pt x="666645" y="2687"/>
                  </a:lnTo>
                  <a:lnTo>
                    <a:pt x="620455" y="8352"/>
                  </a:lnTo>
                  <a:lnTo>
                    <a:pt x="574275" y="17051"/>
                  </a:lnTo>
                  <a:lnTo>
                    <a:pt x="528229" y="28842"/>
                  </a:lnTo>
                  <a:lnTo>
                    <a:pt x="482441" y="43783"/>
                  </a:lnTo>
                  <a:lnTo>
                    <a:pt x="437721" y="61666"/>
                  </a:lnTo>
                  <a:lnTo>
                    <a:pt x="394822" y="82133"/>
                  </a:lnTo>
                  <a:lnTo>
                    <a:pt x="353802" y="105059"/>
                  </a:lnTo>
                  <a:lnTo>
                    <a:pt x="314719" y="130321"/>
                  </a:lnTo>
                  <a:lnTo>
                    <a:pt x="277631" y="157795"/>
                  </a:lnTo>
                  <a:lnTo>
                    <a:pt x="242596" y="187359"/>
                  </a:lnTo>
                  <a:lnTo>
                    <a:pt x="209671" y="218888"/>
                  </a:lnTo>
                  <a:lnTo>
                    <a:pt x="178914" y="252259"/>
                  </a:lnTo>
                  <a:lnTo>
                    <a:pt x="150384" y="287348"/>
                  </a:lnTo>
                  <a:lnTo>
                    <a:pt x="124137" y="324032"/>
                  </a:lnTo>
                  <a:lnTo>
                    <a:pt x="100232" y="362188"/>
                  </a:lnTo>
                  <a:lnTo>
                    <a:pt x="78726" y="401691"/>
                  </a:lnTo>
                  <a:lnTo>
                    <a:pt x="59678" y="442419"/>
                  </a:lnTo>
                  <a:lnTo>
                    <a:pt x="43145" y="484247"/>
                  </a:lnTo>
                  <a:lnTo>
                    <a:pt x="29184" y="527053"/>
                  </a:lnTo>
                  <a:lnTo>
                    <a:pt x="17855" y="570712"/>
                  </a:lnTo>
                  <a:lnTo>
                    <a:pt x="9214" y="615101"/>
                  </a:lnTo>
                  <a:lnTo>
                    <a:pt x="3319" y="660097"/>
                  </a:lnTo>
                  <a:lnTo>
                    <a:pt x="228" y="705576"/>
                  </a:lnTo>
                  <a:lnTo>
                    <a:pt x="0" y="751415"/>
                  </a:lnTo>
                  <a:lnTo>
                    <a:pt x="2691" y="797489"/>
                  </a:lnTo>
                  <a:lnTo>
                    <a:pt x="8359" y="843677"/>
                  </a:lnTo>
                  <a:lnTo>
                    <a:pt x="17063" y="889853"/>
                  </a:lnTo>
                  <a:lnTo>
                    <a:pt x="28861" y="935894"/>
                  </a:lnTo>
                  <a:lnTo>
                    <a:pt x="43809" y="981678"/>
                  </a:lnTo>
                  <a:lnTo>
                    <a:pt x="61683" y="1026398"/>
                  </a:lnTo>
                  <a:lnTo>
                    <a:pt x="82141" y="1069297"/>
                  </a:lnTo>
                  <a:lnTo>
                    <a:pt x="105059" y="1110317"/>
                  </a:lnTo>
                  <a:lnTo>
                    <a:pt x="130313" y="1149399"/>
                  </a:lnTo>
                  <a:lnTo>
                    <a:pt x="157780" y="1186487"/>
                  </a:lnTo>
                  <a:lnTo>
                    <a:pt x="187337" y="1221522"/>
                  </a:lnTo>
                  <a:lnTo>
                    <a:pt x="218859" y="1254446"/>
                  </a:lnTo>
                  <a:lnTo>
                    <a:pt x="252223" y="1285202"/>
                  </a:lnTo>
                  <a:lnTo>
                    <a:pt x="287307" y="1313732"/>
                  </a:lnTo>
                  <a:lnTo>
                    <a:pt x="323985" y="1339979"/>
                  </a:lnTo>
                  <a:lnTo>
                    <a:pt x="362135" y="1363883"/>
                  </a:lnTo>
                  <a:lnTo>
                    <a:pt x="401634" y="1385389"/>
                  </a:lnTo>
                  <a:lnTo>
                    <a:pt x="442357" y="1404437"/>
                  </a:lnTo>
                  <a:lnTo>
                    <a:pt x="484181" y="1420970"/>
                  </a:lnTo>
                  <a:lnTo>
                    <a:pt x="526982" y="1434930"/>
                  </a:lnTo>
                  <a:lnTo>
                    <a:pt x="570638" y="1446259"/>
                  </a:lnTo>
                  <a:lnTo>
                    <a:pt x="615024" y="1454900"/>
                  </a:lnTo>
                  <a:lnTo>
                    <a:pt x="660018" y="1460795"/>
                  </a:lnTo>
                  <a:lnTo>
                    <a:pt x="705494" y="1463886"/>
                  </a:lnTo>
                  <a:lnTo>
                    <a:pt x="751331" y="1464115"/>
                  </a:lnTo>
                  <a:lnTo>
                    <a:pt x="797404" y="1461425"/>
                  </a:lnTo>
                  <a:lnTo>
                    <a:pt x="843590" y="1455757"/>
                  </a:lnTo>
                  <a:lnTo>
                    <a:pt x="889765" y="1447054"/>
                  </a:lnTo>
                  <a:lnTo>
                    <a:pt x="935806" y="1435257"/>
                  </a:lnTo>
                  <a:lnTo>
                    <a:pt x="981590" y="1420311"/>
                  </a:lnTo>
                  <a:lnTo>
                    <a:pt x="1026312" y="1402430"/>
                  </a:lnTo>
                  <a:lnTo>
                    <a:pt x="1069213" y="1381966"/>
                  </a:lnTo>
                  <a:lnTo>
                    <a:pt x="1110236" y="1359043"/>
                  </a:lnTo>
                  <a:lnTo>
                    <a:pt x="1149322" y="1333783"/>
                  </a:lnTo>
                  <a:lnTo>
                    <a:pt x="1186413" y="1306311"/>
                  </a:lnTo>
                  <a:lnTo>
                    <a:pt x="1221452" y="1276749"/>
                  </a:lnTo>
                  <a:lnTo>
                    <a:pt x="1254381" y="1245222"/>
                  </a:lnTo>
                  <a:lnTo>
                    <a:pt x="1285142" y="1211852"/>
                  </a:lnTo>
                  <a:lnTo>
                    <a:pt x="1313676" y="1176764"/>
                  </a:lnTo>
                  <a:lnTo>
                    <a:pt x="1339927" y="1140081"/>
                  </a:lnTo>
                  <a:lnTo>
                    <a:pt x="1363835" y="1101927"/>
                  </a:lnTo>
                  <a:lnTo>
                    <a:pt x="1385344" y="1062424"/>
                  </a:lnTo>
                  <a:lnTo>
                    <a:pt x="1404396" y="1021697"/>
                  </a:lnTo>
                  <a:lnTo>
                    <a:pt x="1420932" y="979870"/>
                  </a:lnTo>
                  <a:lnTo>
                    <a:pt x="1434894" y="937065"/>
                  </a:lnTo>
                  <a:lnTo>
                    <a:pt x="1446225" y="893406"/>
                  </a:lnTo>
                  <a:lnTo>
                    <a:pt x="1454867" y="849017"/>
                  </a:lnTo>
                  <a:lnTo>
                    <a:pt x="1460762" y="804021"/>
                  </a:lnTo>
                  <a:lnTo>
                    <a:pt x="1463853" y="758542"/>
                  </a:lnTo>
                  <a:lnTo>
                    <a:pt x="1464080" y="712704"/>
                  </a:lnTo>
                  <a:lnTo>
                    <a:pt x="1461386" y="666629"/>
                  </a:lnTo>
                  <a:lnTo>
                    <a:pt x="1455714" y="620442"/>
                  </a:lnTo>
                  <a:lnTo>
                    <a:pt x="1447006" y="574266"/>
                  </a:lnTo>
                  <a:lnTo>
                    <a:pt x="1435203" y="528225"/>
                  </a:lnTo>
                  <a:lnTo>
                    <a:pt x="1420248" y="482441"/>
                  </a:lnTo>
                  <a:lnTo>
                    <a:pt x="1402379" y="437719"/>
                  </a:lnTo>
                  <a:lnTo>
                    <a:pt x="1381926" y="394820"/>
                  </a:lnTo>
                  <a:lnTo>
                    <a:pt x="1359012" y="353800"/>
                  </a:lnTo>
                  <a:lnTo>
                    <a:pt x="1333761" y="314717"/>
                  </a:lnTo>
                  <a:lnTo>
                    <a:pt x="1306297" y="277630"/>
                  </a:lnTo>
                  <a:lnTo>
                    <a:pt x="1276742" y="242595"/>
                  </a:lnTo>
                  <a:lnTo>
                    <a:pt x="1245221" y="209671"/>
                  </a:lnTo>
                  <a:lnTo>
                    <a:pt x="1211857" y="178916"/>
                  </a:lnTo>
                  <a:lnTo>
                    <a:pt x="1176774" y="150386"/>
                  </a:lnTo>
                  <a:lnTo>
                    <a:pt x="1140095" y="124140"/>
                  </a:lnTo>
                  <a:lnTo>
                    <a:pt x="1101944" y="100236"/>
                  </a:lnTo>
                  <a:lnTo>
                    <a:pt x="1062444" y="78732"/>
                  </a:lnTo>
                  <a:lnTo>
                    <a:pt x="1021719" y="59684"/>
                  </a:lnTo>
                  <a:lnTo>
                    <a:pt x="979893" y="43151"/>
                  </a:lnTo>
                  <a:lnTo>
                    <a:pt x="937089" y="29191"/>
                  </a:lnTo>
                  <a:lnTo>
                    <a:pt x="893430" y="17861"/>
                  </a:lnTo>
                  <a:lnTo>
                    <a:pt x="849040" y="9219"/>
                  </a:lnTo>
                  <a:lnTo>
                    <a:pt x="804043" y="3323"/>
                  </a:lnTo>
                  <a:lnTo>
                    <a:pt x="758563" y="231"/>
                  </a:lnTo>
                  <a:lnTo>
                    <a:pt x="712722" y="0"/>
                  </a:lnTo>
                  <a:close/>
                </a:path>
              </a:pathLst>
            </a:custGeom>
            <a:solidFill>
              <a:srgbClr val="20B8BD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61" name="object 48">
              <a:extLst>
                <a:ext uri="{FF2B5EF4-FFF2-40B4-BE49-F238E27FC236}">
                  <a16:creationId xmlns:a16="http://schemas.microsoft.com/office/drawing/2014/main" id="{6ACA987D-4E20-4E92-9A57-2AFAE18ECDC2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463181" y="5013569"/>
              <a:ext cx="1172718" cy="1172718"/>
            </a:xfrm>
            <a:prstGeom prst="rect">
              <a:avLst/>
            </a:prstGeom>
          </p:spPr>
        </p:pic>
        <p:pic>
          <p:nvPicPr>
            <p:cNvPr id="62" name="object 49">
              <a:extLst>
                <a:ext uri="{FF2B5EF4-FFF2-40B4-BE49-F238E27FC236}">
                  <a16:creationId xmlns:a16="http://schemas.microsoft.com/office/drawing/2014/main" id="{51D47750-A573-4E4A-A2D6-95FA5FBD12E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512991" y="4913059"/>
              <a:ext cx="1306347" cy="1318910"/>
            </a:xfrm>
            <a:prstGeom prst="rect">
              <a:avLst/>
            </a:prstGeom>
          </p:spPr>
        </p:pic>
        <p:sp>
          <p:nvSpPr>
            <p:cNvPr id="63" name="object 50">
              <a:extLst>
                <a:ext uri="{FF2B5EF4-FFF2-40B4-BE49-F238E27FC236}">
                  <a16:creationId xmlns:a16="http://schemas.microsoft.com/office/drawing/2014/main" id="{9B6FC098-6871-4D83-8284-C9F6A28EAE95}"/>
                </a:ext>
              </a:extLst>
            </p:cNvPr>
            <p:cNvSpPr/>
            <p:nvPr/>
          </p:nvSpPr>
          <p:spPr>
            <a:xfrm>
              <a:off x="-438905" y="5000882"/>
              <a:ext cx="1110615" cy="1110615"/>
            </a:xfrm>
            <a:custGeom>
              <a:avLst/>
              <a:gdLst/>
              <a:ahLst/>
              <a:cxnLst/>
              <a:rect l="l" t="t" r="r" b="b"/>
              <a:pathLst>
                <a:path w="1110614" h="1110614">
                  <a:moveTo>
                    <a:pt x="549591" y="0"/>
                  </a:moveTo>
                  <a:lnTo>
                    <a:pt x="503656" y="2379"/>
                  </a:lnTo>
                  <a:lnTo>
                    <a:pt x="457582" y="8671"/>
                  </a:lnTo>
                  <a:lnTo>
                    <a:pt x="411581" y="18974"/>
                  </a:lnTo>
                  <a:lnTo>
                    <a:pt x="365867" y="33388"/>
                  </a:lnTo>
                  <a:lnTo>
                    <a:pt x="321547" y="51632"/>
                  </a:lnTo>
                  <a:lnTo>
                    <a:pt x="279642" y="73216"/>
                  </a:lnTo>
                  <a:lnTo>
                    <a:pt x="240252" y="97924"/>
                  </a:lnTo>
                  <a:lnTo>
                    <a:pt x="203475" y="125545"/>
                  </a:lnTo>
                  <a:lnTo>
                    <a:pt x="169412" y="155865"/>
                  </a:lnTo>
                  <a:lnTo>
                    <a:pt x="138163" y="188670"/>
                  </a:lnTo>
                  <a:lnTo>
                    <a:pt x="109828" y="223747"/>
                  </a:lnTo>
                  <a:lnTo>
                    <a:pt x="84505" y="260883"/>
                  </a:lnTo>
                  <a:lnTo>
                    <a:pt x="62296" y="299864"/>
                  </a:lnTo>
                  <a:lnTo>
                    <a:pt x="43299" y="340477"/>
                  </a:lnTo>
                  <a:lnTo>
                    <a:pt x="27615" y="382508"/>
                  </a:lnTo>
                  <a:lnTo>
                    <a:pt x="15343" y="425744"/>
                  </a:lnTo>
                  <a:lnTo>
                    <a:pt x="6583" y="469971"/>
                  </a:lnTo>
                  <a:lnTo>
                    <a:pt x="1436" y="514977"/>
                  </a:lnTo>
                  <a:lnTo>
                    <a:pt x="0" y="560547"/>
                  </a:lnTo>
                  <a:lnTo>
                    <a:pt x="2375" y="606469"/>
                  </a:lnTo>
                  <a:lnTo>
                    <a:pt x="8662" y="652529"/>
                  </a:lnTo>
                  <a:lnTo>
                    <a:pt x="18959" y="698512"/>
                  </a:lnTo>
                  <a:lnTo>
                    <a:pt x="33368" y="744207"/>
                  </a:lnTo>
                  <a:lnTo>
                    <a:pt x="51609" y="788533"/>
                  </a:lnTo>
                  <a:lnTo>
                    <a:pt x="73189" y="830443"/>
                  </a:lnTo>
                  <a:lnTo>
                    <a:pt x="97897" y="869840"/>
                  </a:lnTo>
                  <a:lnTo>
                    <a:pt x="125517" y="906622"/>
                  </a:lnTo>
                  <a:lnTo>
                    <a:pt x="155838" y="940690"/>
                  </a:lnTo>
                  <a:lnTo>
                    <a:pt x="188645" y="971944"/>
                  </a:lnTo>
                  <a:lnTo>
                    <a:pt x="223726" y="1000285"/>
                  </a:lnTo>
                  <a:lnTo>
                    <a:pt x="260866" y="1025613"/>
                  </a:lnTo>
                  <a:lnTo>
                    <a:pt x="299853" y="1047828"/>
                  </a:lnTo>
                  <a:lnTo>
                    <a:pt x="340473" y="1066830"/>
                  </a:lnTo>
                  <a:lnTo>
                    <a:pt x="382512" y="1082520"/>
                  </a:lnTo>
                  <a:lnTo>
                    <a:pt x="425758" y="1094798"/>
                  </a:lnTo>
                  <a:lnTo>
                    <a:pt x="469996" y="1103563"/>
                  </a:lnTo>
                  <a:lnTo>
                    <a:pt x="515014" y="1108717"/>
                  </a:lnTo>
                  <a:lnTo>
                    <a:pt x="560598" y="1110160"/>
                  </a:lnTo>
                  <a:lnTo>
                    <a:pt x="606535" y="1107791"/>
                  </a:lnTo>
                  <a:lnTo>
                    <a:pt x="652611" y="1101512"/>
                  </a:lnTo>
                  <a:lnTo>
                    <a:pt x="698612" y="1091221"/>
                  </a:lnTo>
                  <a:lnTo>
                    <a:pt x="744327" y="1076820"/>
                  </a:lnTo>
                  <a:lnTo>
                    <a:pt x="788633" y="1058576"/>
                  </a:lnTo>
                  <a:lnTo>
                    <a:pt x="830526" y="1036993"/>
                  </a:lnTo>
                  <a:lnTo>
                    <a:pt x="869905" y="1012284"/>
                  </a:lnTo>
                  <a:lnTo>
                    <a:pt x="906673" y="984663"/>
                  </a:lnTo>
                  <a:lnTo>
                    <a:pt x="940727" y="954342"/>
                  </a:lnTo>
                  <a:lnTo>
                    <a:pt x="971970" y="921535"/>
                  </a:lnTo>
                  <a:lnTo>
                    <a:pt x="1000300" y="886455"/>
                  </a:lnTo>
                  <a:lnTo>
                    <a:pt x="1025618" y="849316"/>
                  </a:lnTo>
                  <a:lnTo>
                    <a:pt x="1047825" y="810331"/>
                  </a:lnTo>
                  <a:lnTo>
                    <a:pt x="1066821" y="769714"/>
                  </a:lnTo>
                  <a:lnTo>
                    <a:pt x="1082506" y="727676"/>
                  </a:lnTo>
                  <a:lnTo>
                    <a:pt x="1094780" y="684433"/>
                  </a:lnTo>
                  <a:lnTo>
                    <a:pt x="1103543" y="640197"/>
                  </a:lnTo>
                  <a:lnTo>
                    <a:pt x="1108696" y="595181"/>
                  </a:lnTo>
                  <a:lnTo>
                    <a:pt x="1110138" y="549599"/>
                  </a:lnTo>
                  <a:lnTo>
                    <a:pt x="1107771" y="503664"/>
                  </a:lnTo>
                  <a:lnTo>
                    <a:pt x="1101494" y="457589"/>
                  </a:lnTo>
                  <a:lnTo>
                    <a:pt x="1091208" y="411588"/>
                  </a:lnTo>
                  <a:lnTo>
                    <a:pt x="1076813" y="365874"/>
                  </a:lnTo>
                  <a:lnTo>
                    <a:pt x="1058569" y="321549"/>
                  </a:lnTo>
                  <a:lnTo>
                    <a:pt x="1036986" y="279640"/>
                  </a:lnTo>
                  <a:lnTo>
                    <a:pt x="1012276" y="240245"/>
                  </a:lnTo>
                  <a:lnTo>
                    <a:pt x="984655" y="203465"/>
                  </a:lnTo>
                  <a:lnTo>
                    <a:pt x="954334" y="169400"/>
                  </a:lnTo>
                  <a:lnTo>
                    <a:pt x="921527" y="138149"/>
                  </a:lnTo>
                  <a:lnTo>
                    <a:pt x="886447" y="109813"/>
                  </a:lnTo>
                  <a:lnTo>
                    <a:pt x="849309" y="84490"/>
                  </a:lnTo>
                  <a:lnTo>
                    <a:pt x="810324" y="62281"/>
                  </a:lnTo>
                  <a:lnTo>
                    <a:pt x="769706" y="43285"/>
                  </a:lnTo>
                  <a:lnTo>
                    <a:pt x="727669" y="27603"/>
                  </a:lnTo>
                  <a:lnTo>
                    <a:pt x="684425" y="15333"/>
                  </a:lnTo>
                  <a:lnTo>
                    <a:pt x="640189" y="6576"/>
                  </a:lnTo>
                  <a:lnTo>
                    <a:pt x="595173" y="1432"/>
                  </a:lnTo>
                  <a:lnTo>
                    <a:pt x="549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4" name="object 53">
              <a:extLst>
                <a:ext uri="{FF2B5EF4-FFF2-40B4-BE49-F238E27FC236}">
                  <a16:creationId xmlns:a16="http://schemas.microsoft.com/office/drawing/2014/main" id="{A2E1C5BC-0D7A-4409-BCA4-88C5BAB7E40B}"/>
                </a:ext>
              </a:extLst>
            </p:cNvPr>
            <p:cNvSpPr txBox="1"/>
            <p:nvPr/>
          </p:nvSpPr>
          <p:spPr>
            <a:xfrm>
              <a:off x="-480912" y="2533718"/>
              <a:ext cx="1172717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11125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600" b="1" spc="-135" dirty="0">
                  <a:solidFill>
                    <a:schemeClr val="bg2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기업경쟁력</a:t>
              </a:r>
              <a:endParaRPr lang="en-US" altLang="ko-KR" sz="1600" b="1" spc="-135" dirty="0">
                <a:solidFill>
                  <a:schemeClr val="bg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5" name="object 53">
              <a:extLst>
                <a:ext uri="{FF2B5EF4-FFF2-40B4-BE49-F238E27FC236}">
                  <a16:creationId xmlns:a16="http://schemas.microsoft.com/office/drawing/2014/main" id="{270CEACB-C547-470E-A50B-73DFF8627D2D}"/>
                </a:ext>
              </a:extLst>
            </p:cNvPr>
            <p:cNvSpPr txBox="1"/>
            <p:nvPr/>
          </p:nvSpPr>
          <p:spPr>
            <a:xfrm>
              <a:off x="540608" y="3953136"/>
              <a:ext cx="1172717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11125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sz="1600" b="1" spc="-135" dirty="0">
                  <a:solidFill>
                    <a:schemeClr val="accent1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ESG </a:t>
              </a:r>
              <a:r>
                <a:rPr lang="ko-KR" altLang="en-US" sz="1600" b="1" spc="-135" dirty="0">
                  <a:solidFill>
                    <a:schemeClr val="accent1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컨설팅</a:t>
              </a:r>
              <a:endParaRPr lang="en-US" altLang="ko-KR" sz="1600" b="1" spc="-135" dirty="0">
                <a:solidFill>
                  <a:schemeClr val="accent1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48F2DF3A-4E4E-4707-B4C5-13CD528238CC}"/>
                </a:ext>
              </a:extLst>
            </p:cNvPr>
            <p:cNvSpPr txBox="1"/>
            <p:nvPr/>
          </p:nvSpPr>
          <p:spPr>
            <a:xfrm>
              <a:off x="-455181" y="5418269"/>
              <a:ext cx="1172717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11125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600" b="1" spc="-135" dirty="0">
                  <a:solidFill>
                    <a:schemeClr val="accent5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마케팅 효과</a:t>
              </a:r>
              <a:endParaRPr lang="en-US" altLang="ko-KR" sz="1600" b="1" spc="-135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69" name="그림 6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3271" y="4242345"/>
            <a:ext cx="2161636" cy="1454295"/>
          </a:xfrm>
          <a:prstGeom prst="rect">
            <a:avLst/>
          </a:prstGeom>
        </p:spPr>
      </p:pic>
      <p:pic>
        <p:nvPicPr>
          <p:cNvPr id="70" name="Picture 2" descr="Ccm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26" y="1359072"/>
            <a:ext cx="1785491" cy="170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그래픽 9" descr="추가 단색으로 채워진">
            <a:extLst>
              <a:ext uri="{FF2B5EF4-FFF2-40B4-BE49-F238E27FC236}">
                <a16:creationId xmlns:a16="http://schemas.microsoft.com/office/drawing/2014/main" id="{94709887-910D-4069-869F-DF5132519E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4060" y="3222192"/>
            <a:ext cx="914400" cy="91440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21E0B43-5A95-1FB9-D3F5-86A003BADC1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D92E2DE-139A-9C6C-74D3-B4B90FF42775}"/>
              </a:ext>
            </a:extLst>
          </p:cNvPr>
          <p:cNvSpPr txBox="1"/>
          <p:nvPr/>
        </p:nvSpPr>
        <p:spPr>
          <a:xfrm>
            <a:off x="667734" y="497624"/>
            <a:ext cx="51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 고객 기대효과</a:t>
            </a:r>
          </a:p>
        </p:txBody>
      </p:sp>
      <p:grpSp>
        <p:nvGrpSpPr>
          <p:cNvPr id="73" name="Google Shape;389;p25"/>
          <p:cNvGrpSpPr/>
          <p:nvPr/>
        </p:nvGrpSpPr>
        <p:grpSpPr>
          <a:xfrm>
            <a:off x="7492686" y="253581"/>
            <a:ext cx="4535125" cy="276999"/>
            <a:chOff x="7574780" y="247061"/>
            <a:chExt cx="4535125" cy="276999"/>
          </a:xfrm>
        </p:grpSpPr>
        <p:sp>
          <p:nvSpPr>
            <p:cNvPr id="74" name="Google Shape;390;p25"/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391;p25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392;p25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" name="Google Shape;393;p25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" name="Google Shape;394;p25"/>
            <p:cNvSpPr/>
            <p:nvPr/>
          </p:nvSpPr>
          <p:spPr>
            <a:xfrm>
              <a:off x="10196302" y="273475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395;p25"/>
            <p:cNvSpPr txBox="1"/>
            <p:nvPr/>
          </p:nvSpPr>
          <p:spPr>
            <a:xfrm>
              <a:off x="10699714" y="247061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r>
                <a:rPr lang="ko-KR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Malgun Gothic"/>
            </a:endParaRPr>
          </a:p>
        </p:txBody>
      </p:sp>
      <p:sp>
        <p:nvSpPr>
          <p:cNvPr id="366" name="Google Shape;366;p24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42A992-8972-45A8-89E9-02451AB1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25" y="4323460"/>
            <a:ext cx="1509608" cy="2211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E0154B-CE1B-4F2F-8DD4-54DF4ABD6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25" y="1414236"/>
            <a:ext cx="1509608" cy="216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B4D990-3223-4D4A-8F3A-FDE452844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052" y="4323460"/>
            <a:ext cx="1538214" cy="2211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E9D783-9DEC-4C8D-93A4-72188036F44F}"/>
              </a:ext>
            </a:extLst>
          </p:cNvPr>
          <p:cNvSpPr txBox="1"/>
          <p:nvPr/>
        </p:nvSpPr>
        <p:spPr>
          <a:xfrm>
            <a:off x="5056632" y="4125926"/>
            <a:ext cx="6107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강원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,and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정무원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"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비재무지표와 기업의 시장성과 간의 관계에 대한 연구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ESG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지표 개발에 사용되는 사건의 시장반응 분석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."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연세경영연구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57.2 (2020): 1-22.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오승재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"ESG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경영과 상장회사 사외이사의 역할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."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연세법학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37.- (2021): 401-433.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배창현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김태동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,and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신세찬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"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비재무적 측정지표를 활용한 연구동향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."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회계저널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30.2 (2021): 235-276.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이나겸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,and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임수영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"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산업분야에서의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활용을 위한 기초적 연구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미국 시가총액 상위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기업을 중심으로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-."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한국 생태 환경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건축학회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논문집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21.3 (2021): 83-88.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56183B-524C-404A-A164-6C710EEDCF3B}"/>
              </a:ext>
            </a:extLst>
          </p:cNvPr>
          <p:cNvSpPr/>
          <p:nvPr/>
        </p:nvSpPr>
        <p:spPr>
          <a:xfrm>
            <a:off x="311473" y="1030062"/>
            <a:ext cx="42851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전문가 자문 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b="1" kern="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윤건용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박사님 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‘ESG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구조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저자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한성대 겸임교수</a:t>
            </a:r>
            <a:r>
              <a:rPr lang="en-US" altLang="ko-KR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</a:t>
            </a:r>
            <a:endParaRPr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4AF0A6-BC67-804E-8D94-0ACB84626242}"/>
              </a:ext>
            </a:extLst>
          </p:cNvPr>
          <p:cNvSpPr/>
          <p:nvPr/>
        </p:nvSpPr>
        <p:spPr>
          <a:xfrm>
            <a:off x="5635408" y="1338558"/>
            <a:ext cx="19560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kern="1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참고한 </a:t>
            </a:r>
            <a:r>
              <a:rPr lang="en-US" altLang="ko-KR" sz="1200" b="1" kern="1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200" b="1" kern="1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평가 모형</a:t>
            </a:r>
            <a:endParaRPr lang="ko-Kore-KR" altLang="en-US" sz="1200" b="1" dirty="0">
              <a:solidFill>
                <a:srgbClr val="2E75B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3DE07D-FB83-154E-A1D8-335F9D566397}"/>
              </a:ext>
            </a:extLst>
          </p:cNvPr>
          <p:cNvSpPr/>
          <p:nvPr/>
        </p:nvSpPr>
        <p:spPr>
          <a:xfrm>
            <a:off x="5138557" y="3872263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논문 자료</a:t>
            </a:r>
            <a:endParaRPr lang="ko-Kore-KR" altLang="en-US" sz="1200" b="1" dirty="0">
              <a:solidFill>
                <a:srgbClr val="2E75B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BDFFFB8-42C5-2146-A67F-84DC4983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7295" y="2193039"/>
            <a:ext cx="930015" cy="1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52714EE-6095-D840-853D-F1DC51E4C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834" y="2581228"/>
            <a:ext cx="883475" cy="416495"/>
          </a:xfrm>
          <a:prstGeom prst="rect">
            <a:avLst/>
          </a:prstGeom>
        </p:spPr>
      </p:pic>
      <p:graphicFrame>
        <p:nvGraphicFramePr>
          <p:cNvPr id="23" name="표 8">
            <a:extLst>
              <a:ext uri="{FF2B5EF4-FFF2-40B4-BE49-F238E27FC236}">
                <a16:creationId xmlns:a16="http://schemas.microsoft.com/office/drawing/2014/main" id="{420A5C0F-D416-4943-94A0-AF17343E8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940972"/>
              </p:ext>
            </p:extLst>
          </p:nvPr>
        </p:nvGraphicFramePr>
        <p:xfrm>
          <a:off x="5654704" y="1747206"/>
          <a:ext cx="5774846" cy="12271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4334">
                  <a:extLst>
                    <a:ext uri="{9D8B030D-6E8A-4147-A177-3AD203B41FA5}">
                      <a16:colId xmlns:a16="http://schemas.microsoft.com/office/drawing/2014/main" val="2806744758"/>
                    </a:ext>
                  </a:extLst>
                </a:gridCol>
                <a:gridCol w="2893632">
                  <a:extLst>
                    <a:ext uri="{9D8B030D-6E8A-4147-A177-3AD203B41FA5}">
                      <a16:colId xmlns:a16="http://schemas.microsoft.com/office/drawing/2014/main" val="52291279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174695931"/>
                    </a:ext>
                  </a:extLst>
                </a:gridCol>
              </a:tblGrid>
              <a:tr h="336485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참고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사이트</a:t>
                      </a:r>
                      <a:endParaRPr lang="ko-Kore-KR" altLang="en-US" sz="1100" b="1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1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출처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62464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서스틴베스트</a:t>
                      </a:r>
                      <a:r>
                        <a:rPr lang="ko-KR" altLang="en-US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평가 모형</a:t>
                      </a:r>
                      <a:endParaRPr lang="ko-Kore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https://</a:t>
                      </a:r>
                      <a:r>
                        <a:rPr lang="en-US" altLang="ko-KR" sz="1100" b="0" kern="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sustinvest.com</a:t>
                      </a:r>
                      <a:endParaRPr lang="ko-Kore-KR" altLang="ko-Kore-KR" sz="11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0795369"/>
                  </a:ext>
                </a:extLst>
              </a:tr>
              <a:tr h="445348">
                <a:tc>
                  <a:txBody>
                    <a:bodyPr/>
                    <a:lstStyle/>
                    <a:p>
                      <a:pPr algn="ctr"/>
                      <a:endParaRPr lang="ko-Kore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한국기업지배구조원 </a:t>
                      </a:r>
                      <a:r>
                        <a:rPr lang="en-US" altLang="ko-KR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평가 모형 및 등급</a:t>
                      </a:r>
                      <a:endParaRPr lang="ko-Kore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http://</a:t>
                      </a:r>
                      <a:r>
                        <a:rPr lang="en-US" altLang="ko-KR" sz="1100" b="0" kern="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www.cgs.or.kr</a:t>
                      </a:r>
                      <a:endParaRPr lang="ko-Kore-KR" altLang="ko-Kore-KR" sz="11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2093886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B81B15-34A1-6C47-913D-E6E94D7AA95F}"/>
              </a:ext>
            </a:extLst>
          </p:cNvPr>
          <p:cNvSpPr/>
          <p:nvPr/>
        </p:nvSpPr>
        <p:spPr>
          <a:xfrm>
            <a:off x="344933" y="3892604"/>
            <a:ext cx="2316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Reference bibliography &amp; Book</a:t>
            </a:r>
            <a:endParaRPr lang="ko-Kore-KR" altLang="en-US" sz="1200" b="1" dirty="0">
              <a:solidFill>
                <a:srgbClr val="2E75B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54DDE2-F2CF-C148-A89D-5E1FB38B8213}"/>
              </a:ext>
            </a:extLst>
          </p:cNvPr>
          <p:cNvSpPr txBox="1"/>
          <p:nvPr/>
        </p:nvSpPr>
        <p:spPr>
          <a:xfrm>
            <a:off x="2025624" y="1893084"/>
            <a:ext cx="2997988" cy="122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평가모형 요소에 대한 조언과 활용 가능성에 대한 제언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향후 </a:t>
            </a: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확장 가능성 및 활용 분야에 대한 식견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평가모형에서 정성지표들의 정량화 방법론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D3DFCC-8956-9C47-881B-2047E6F82C4F}"/>
              </a:ext>
            </a:extLst>
          </p:cNvPr>
          <p:cNvSpPr/>
          <p:nvPr/>
        </p:nvSpPr>
        <p:spPr>
          <a:xfrm>
            <a:off x="2072776" y="13566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자문 관련 내용</a:t>
            </a:r>
            <a:endParaRPr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62DC214-B380-8EFC-74B0-DC228B9463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B976EA0-6A03-AC20-407E-90F0A39A6B3E}"/>
              </a:ext>
            </a:extLst>
          </p:cNvPr>
          <p:cNvSpPr txBox="1"/>
          <p:nvPr/>
        </p:nvSpPr>
        <p:spPr>
          <a:xfrm>
            <a:off x="667734" y="497624"/>
            <a:ext cx="51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참고자료 및 논문</a:t>
            </a:r>
          </a:p>
        </p:txBody>
      </p:sp>
      <p:grpSp>
        <p:nvGrpSpPr>
          <p:cNvPr id="28" name="Google Shape;389;p25"/>
          <p:cNvGrpSpPr/>
          <p:nvPr/>
        </p:nvGrpSpPr>
        <p:grpSpPr>
          <a:xfrm>
            <a:off x="7492686" y="253581"/>
            <a:ext cx="4535125" cy="276999"/>
            <a:chOff x="7574780" y="247061"/>
            <a:chExt cx="4535125" cy="276999"/>
          </a:xfrm>
        </p:grpSpPr>
        <p:sp>
          <p:nvSpPr>
            <p:cNvPr id="30" name="Google Shape;390;p25"/>
            <p:cNvSpPr/>
            <p:nvPr/>
          </p:nvSpPr>
          <p:spPr>
            <a:xfrm>
              <a:off x="10993353" y="282080"/>
              <a:ext cx="930178" cy="23063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91;p25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392;p25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393;p25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394;p25"/>
            <p:cNvSpPr/>
            <p:nvPr/>
          </p:nvSpPr>
          <p:spPr>
            <a:xfrm>
              <a:off x="10196302" y="273475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395;p25"/>
            <p:cNvSpPr txBox="1"/>
            <p:nvPr/>
          </p:nvSpPr>
          <p:spPr>
            <a:xfrm>
              <a:off x="10699714" y="247061"/>
              <a:ext cx="10937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r>
                <a:rPr lang="ko-KR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932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2366977-BBAB-414A-077A-972112BE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18" y="881111"/>
            <a:ext cx="5270882" cy="5244481"/>
          </a:xfrm>
          <a:prstGeom prst="rect">
            <a:avLst/>
          </a:prstGeom>
        </p:spPr>
      </p:pic>
      <p:sp>
        <p:nvSpPr>
          <p:cNvPr id="3" name="Google Shape;92;p1">
            <a:extLst>
              <a:ext uri="{FF2B5EF4-FFF2-40B4-BE49-F238E27FC236}">
                <a16:creationId xmlns:a16="http://schemas.microsoft.com/office/drawing/2014/main" id="{7E2C36D3-6378-D48E-885F-D532B4C7D1A7}"/>
              </a:ext>
            </a:extLst>
          </p:cNvPr>
          <p:cNvSpPr txBox="1"/>
          <p:nvPr/>
        </p:nvSpPr>
        <p:spPr>
          <a:xfrm>
            <a:off x="7051631" y="1403165"/>
            <a:ext cx="3548307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우리</a:t>
            </a:r>
            <a:r>
              <a:rPr lang="en-US" altLang="ko-KR" sz="1800" b="1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WON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</a:t>
            </a:r>
            <a:r>
              <a:rPr lang="ko-KR" altLang="en-US" sz="1800" b="1" i="0" u="none" strike="noStrike" cap="none" dirty="0" err="1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기업뱅킹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내 </a:t>
            </a:r>
            <a:endParaRPr lang="en-US" altLang="ko-KR" sz="1800" b="1" i="0" u="none" strike="noStrike" cap="none" dirty="0">
              <a:solidFill>
                <a:schemeClr val="dk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800" b="1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ESG </a:t>
            </a:r>
            <a:r>
              <a:rPr lang="ko-KR" altLang="en-US" sz="1800" b="1" i="0" u="none" strike="noStrike" cap="none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진단플랫폼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Arial"/>
              </a:rPr>
              <a:t> 구축 제안</a:t>
            </a:r>
          </a:p>
        </p:txBody>
      </p:sp>
      <p:pic>
        <p:nvPicPr>
          <p:cNvPr id="1026" name="Picture 2" descr="우리은행 - 나무위키">
            <a:extLst>
              <a:ext uri="{FF2B5EF4-FFF2-40B4-BE49-F238E27FC236}">
                <a16:creationId xmlns:a16="http://schemas.microsoft.com/office/drawing/2014/main" id="{8B883E2F-A292-39FD-158D-4EEBCAD8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046" y="1252738"/>
            <a:ext cx="307630" cy="30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5A66BF-9CB2-214F-F47C-914F8447F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F9B10948-12D4-D8FC-2F8B-AF2FB2FC7FB7}"/>
              </a:ext>
            </a:extLst>
          </p:cNvPr>
          <p:cNvSpPr txBox="1"/>
          <p:nvPr/>
        </p:nvSpPr>
        <p:spPr>
          <a:xfrm>
            <a:off x="7523394" y="3685077"/>
            <a:ext cx="4453830" cy="90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800" b="1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감사합니다</a:t>
            </a:r>
            <a:r>
              <a:rPr lang="en-US" altLang="ko-KR" sz="4800" b="1" i="0" u="none" strike="noStrike" cap="none" dirty="0">
                <a:solidFill>
                  <a:schemeClr val="dk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Arial"/>
              </a:rPr>
              <a:t>!</a:t>
            </a:r>
            <a:endParaRPr sz="5400" b="1" i="0" u="none" strike="noStrike" cap="none" dirty="0">
              <a:solidFill>
                <a:srgbClr val="0286CC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834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7"/>
          <p:cNvGrpSpPr/>
          <p:nvPr/>
        </p:nvGrpSpPr>
        <p:grpSpPr>
          <a:xfrm>
            <a:off x="7574780" y="253581"/>
            <a:ext cx="4348751" cy="276999"/>
            <a:chOff x="7574780" y="253581"/>
            <a:chExt cx="4348751" cy="276999"/>
          </a:xfrm>
        </p:grpSpPr>
        <p:sp>
          <p:nvSpPr>
            <p:cNvPr id="205" name="Google Shape;205;p7"/>
            <p:cNvSpPr/>
            <p:nvPr/>
          </p:nvSpPr>
          <p:spPr>
            <a:xfrm>
              <a:off x="10993353" y="282080"/>
              <a:ext cx="930178" cy="22000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7934960" y="253581"/>
              <a:ext cx="11804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ea typeface="KoPubWorld돋움체 Light" panose="00000300000000000000" pitchFamily="2" charset="-127"/>
                  <a:sym typeface="Arial"/>
                </a:rPr>
                <a:t>Chapter 1</a:t>
              </a:r>
              <a:endParaRPr sz="1200" b="0" i="0" u="none" strike="noStrike" cap="none" dirty="0">
                <a:solidFill>
                  <a:schemeClr val="lt1"/>
                </a:solidFill>
                <a:ea typeface="KoPubWorld돋움체 Light" panose="00000300000000000000" pitchFamily="2" charset="-127"/>
                <a:sym typeface="Arial"/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306215" y="1510597"/>
          <a:ext cx="7726855" cy="2617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543">
                  <a:extLst>
                    <a:ext uri="{9D8B030D-6E8A-4147-A177-3AD203B41FA5}">
                      <a16:colId xmlns:a16="http://schemas.microsoft.com/office/drawing/2014/main" val="228260155"/>
                    </a:ext>
                  </a:extLst>
                </a:gridCol>
                <a:gridCol w="856034">
                  <a:extLst>
                    <a:ext uri="{9D8B030D-6E8A-4147-A177-3AD203B41FA5}">
                      <a16:colId xmlns:a16="http://schemas.microsoft.com/office/drawing/2014/main" val="3381651927"/>
                    </a:ext>
                  </a:extLst>
                </a:gridCol>
                <a:gridCol w="933855">
                  <a:extLst>
                    <a:ext uri="{9D8B030D-6E8A-4147-A177-3AD203B41FA5}">
                      <a16:colId xmlns:a16="http://schemas.microsoft.com/office/drawing/2014/main" val="431651083"/>
                    </a:ext>
                  </a:extLst>
                </a:gridCol>
                <a:gridCol w="982494">
                  <a:extLst>
                    <a:ext uri="{9D8B030D-6E8A-4147-A177-3AD203B41FA5}">
                      <a16:colId xmlns:a16="http://schemas.microsoft.com/office/drawing/2014/main" val="4129378481"/>
                    </a:ext>
                  </a:extLst>
                </a:gridCol>
                <a:gridCol w="1566153">
                  <a:extLst>
                    <a:ext uri="{9D8B030D-6E8A-4147-A177-3AD203B41FA5}">
                      <a16:colId xmlns:a16="http://schemas.microsoft.com/office/drawing/2014/main" val="1607672035"/>
                    </a:ext>
                  </a:extLst>
                </a:gridCol>
                <a:gridCol w="1186776">
                  <a:extLst>
                    <a:ext uri="{9D8B030D-6E8A-4147-A177-3AD203B41FA5}">
                      <a16:colId xmlns:a16="http://schemas.microsoft.com/office/drawing/2014/main" val="1975851660"/>
                    </a:ext>
                  </a:extLst>
                </a:gridCol>
              </a:tblGrid>
              <a:tr h="293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책임투자</a:t>
                      </a:r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유형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2016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2018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2020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증가율</a:t>
                      </a:r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(‘16~’20)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연평균 증가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644087"/>
                  </a:ext>
                </a:extLst>
              </a:tr>
              <a:tr h="36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임팩트</a:t>
                      </a:r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지역사회 투자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248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444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352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42%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293988"/>
                  </a:ext>
                </a:extLst>
              </a:tr>
              <a:tr h="440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포지티브</a:t>
                      </a:r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동종업계 </a:t>
                      </a:r>
                      <a:endParaRPr lang="en-US" altLang="ko-KR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우수기업 선정 </a:t>
                      </a:r>
                      <a:r>
                        <a:rPr lang="ko-KR" altLang="en-US" sz="1200" b="1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스크리닝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818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1,842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1,384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69%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14%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447980"/>
                  </a:ext>
                </a:extLst>
              </a:tr>
              <a:tr h="31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지속가능성 테마 투자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276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1,018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1,948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605%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63%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112835"/>
                  </a:ext>
                </a:extLst>
              </a:tr>
              <a:tr h="282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규범기반</a:t>
                      </a:r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200" b="1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스크리닝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6,195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4,679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4,140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-33%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-10%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825829"/>
                  </a:ext>
                </a:extLst>
              </a:tr>
              <a:tr h="312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기업 관여 활동 및 </a:t>
                      </a:r>
                      <a:r>
                        <a:rPr lang="ko-KR" altLang="en-US" sz="1200" b="1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주주행동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8,385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9,835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10,504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25%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902202"/>
                  </a:ext>
                </a:extLst>
              </a:tr>
              <a:tr h="323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네거티브</a:t>
                      </a:r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200" b="1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투자배제</a:t>
                      </a:r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200" b="1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스크리닝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15,064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19,771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15,030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609819"/>
                  </a:ext>
                </a:extLst>
              </a:tr>
              <a:tr h="209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1200" b="1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통합투자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10,353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17,544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25,195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143%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25%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02512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306215" y="1135080"/>
            <a:ext cx="7726855" cy="307777"/>
            <a:chOff x="2306215" y="1193107"/>
            <a:chExt cx="7726855" cy="307777"/>
          </a:xfrm>
        </p:grpSpPr>
        <p:sp>
          <p:nvSpPr>
            <p:cNvPr id="6" name="TextBox 5"/>
            <p:cNvSpPr txBox="1"/>
            <p:nvPr/>
          </p:nvSpPr>
          <p:spPr>
            <a:xfrm>
              <a:off x="2306215" y="1193107"/>
              <a:ext cx="3271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5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글로벌 </a:t>
              </a:r>
              <a:r>
                <a:rPr lang="ko-KR" altLang="en-US" b="1" dirty="0" err="1">
                  <a:solidFill>
                    <a:schemeClr val="accent5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주요시장</a:t>
              </a:r>
              <a:r>
                <a:rPr lang="ko-KR" altLang="en-US" b="1" dirty="0">
                  <a:solidFill>
                    <a:schemeClr val="accent5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b="1" dirty="0" err="1">
                  <a:solidFill>
                    <a:schemeClr val="accent5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책임투자</a:t>
              </a:r>
              <a:r>
                <a:rPr lang="ko-KR" altLang="en-US" b="1" dirty="0">
                  <a:solidFill>
                    <a:schemeClr val="accent5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유형 추세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98822" y="1193107"/>
              <a:ext cx="1634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단위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: 10</a:t>
              </a:r>
              <a:r>
                <a:rPr lang="ko-KR" altLang="en-US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억달러</a:t>
              </a:r>
              <a:r>
                <a:rPr lang="en-US" altLang="ko-KR" sz="1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,%</a:t>
              </a:r>
              <a:endParaRPr lang="ko-KR" altLang="en-US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06215" y="4597028"/>
            <a:ext cx="823837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글로벌 신용평가사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 신용등급에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평가결과 반영 및 평가기준 강화 추세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• (S&amp;P) ESG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분야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12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지표에 대한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대외공개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정보를 기반으로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 평가점수를 산정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장기 지속가능성을 정상적으로 판단한 추가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평가점수와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합산하여 종합 평가점수 도출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• (Moody's) 2019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23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항목으로 구성된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지표를 활용하여 신용평가에 적용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• (Fitch Ratings) F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 세계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1,500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개사를 대상으로 실시한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자체 평가결과를 공개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5E0FAE-141A-7066-00E1-BD9F4FD89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F3F168-1527-C007-69D6-4AE5BED8CDD8}"/>
              </a:ext>
            </a:extLst>
          </p:cNvPr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글로벌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투자</a:t>
            </a:r>
          </a:p>
        </p:txBody>
      </p:sp>
    </p:spTree>
    <p:extLst>
      <p:ext uri="{BB962C8B-B14F-4D97-AF65-F5344CB8AC3E}">
        <p14:creationId xmlns:p14="http://schemas.microsoft.com/office/powerpoint/2010/main" val="126566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7"/>
          <p:cNvGrpSpPr/>
          <p:nvPr/>
        </p:nvGrpSpPr>
        <p:grpSpPr>
          <a:xfrm>
            <a:off x="7574780" y="253581"/>
            <a:ext cx="4348751" cy="276999"/>
            <a:chOff x="7574780" y="253581"/>
            <a:chExt cx="4348751" cy="276999"/>
          </a:xfrm>
        </p:grpSpPr>
        <p:sp>
          <p:nvSpPr>
            <p:cNvPr id="205" name="Google Shape;205;p7"/>
            <p:cNvSpPr/>
            <p:nvPr/>
          </p:nvSpPr>
          <p:spPr>
            <a:xfrm>
              <a:off x="10993353" y="282080"/>
              <a:ext cx="930178" cy="22000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7934960" y="253581"/>
              <a:ext cx="11804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ea typeface="KoPubWorld돋움체 Light" panose="00000300000000000000" pitchFamily="2" charset="-127"/>
                  <a:sym typeface="Arial"/>
                </a:rPr>
                <a:t>Chapter 1</a:t>
              </a:r>
              <a:endParaRPr sz="1200" b="0" i="0" u="none" strike="noStrike" cap="none" dirty="0">
                <a:solidFill>
                  <a:schemeClr val="lt1"/>
                </a:solidFill>
                <a:ea typeface="KoPubWorld돋움체 Light" panose="00000300000000000000" pitchFamily="2" charset="-127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87593" y="4248453"/>
            <a:ext cx="76271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① 기업 측면 → 미래 사회에서 기업 가치를 제고하기 위한 사회적 가치로 기업의 목적에 내재화 되어야 하는 필수 요소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② 자본조달 측면 →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ESG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다양한 분야의 투자자들의 핵심 가치로 부각되는 시점에서 자본조달 측면에서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필수적 관리 요소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③ 지속가능 측면 →  지속가능성의 포괄적인 개념 하에서 발전한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요소들은 기업들의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지속가능한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성장을 위한 리스크 관리 수단으로 필수적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56091" y="1177200"/>
            <a:ext cx="6973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b="1" dirty="0">
                <a:solidFill>
                  <a:srgbClr val="558FC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</a:t>
            </a:r>
            <a:r>
              <a:rPr lang="ko-KR" altLang="en-US" b="1" dirty="0">
                <a:solidFill>
                  <a:srgbClr val="558FC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기업가치에 미치는 영향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(McKinsey, 2019) 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356091" y="1520425"/>
          <a:ext cx="7189983" cy="2270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0527">
                  <a:extLst>
                    <a:ext uri="{9D8B030D-6E8A-4147-A177-3AD203B41FA5}">
                      <a16:colId xmlns:a16="http://schemas.microsoft.com/office/drawing/2014/main" val="1316950437"/>
                    </a:ext>
                  </a:extLst>
                </a:gridCol>
                <a:gridCol w="2789382">
                  <a:extLst>
                    <a:ext uri="{9D8B030D-6E8A-4147-A177-3AD203B41FA5}">
                      <a16:colId xmlns:a16="http://schemas.microsoft.com/office/drawing/2014/main" val="2414011048"/>
                    </a:ext>
                  </a:extLst>
                </a:gridCol>
                <a:gridCol w="2660074">
                  <a:extLst>
                    <a:ext uri="{9D8B030D-6E8A-4147-A177-3AD203B41FA5}">
                      <a16:colId xmlns:a16="http://schemas.microsoft.com/office/drawing/2014/main" val="3998145265"/>
                    </a:ext>
                  </a:extLst>
                </a:gridCol>
              </a:tblGrid>
              <a:tr h="33959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높은 수준의 </a:t>
                      </a:r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낮은 수준의 </a:t>
                      </a:r>
                      <a:r>
                        <a:rPr lang="en-US" altLang="ko-KR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</a:t>
                      </a:r>
                      <a:endParaRPr lang="ko-KR" altLang="en-US" sz="12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156604"/>
                  </a:ext>
                </a:extLst>
              </a:tr>
              <a:tr h="386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수익 창출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B2B/B2C 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고객 </a:t>
                      </a:r>
                      <a:r>
                        <a:rPr lang="ko-KR" altLang="en-US" sz="12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포섭력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확대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실망한 고객 이탈 상승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691223"/>
                  </a:ext>
                </a:extLst>
              </a:tr>
              <a:tr h="386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비용 절감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에너지 소비 감축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쓰레기 처리비용 상승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050765"/>
                  </a:ext>
                </a:extLst>
              </a:tr>
              <a:tr h="386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규제 비용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유연한 전략으로 정부지원 획득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각종 벌금</a:t>
                      </a: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처벌 촉발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528727"/>
                  </a:ext>
                </a:extLst>
              </a:tr>
              <a:tr h="386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생산성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신뢰도 제고로 고급인력 수혈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사회적 낙인으로 인재 이탈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233463"/>
                  </a:ext>
                </a:extLst>
              </a:tr>
              <a:tr h="386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자산 최적화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저수익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투자 회피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좌초자산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손실로 경쟁 낙오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99855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180AB7E-96BA-8A95-8C19-3017EB848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78127F-3750-0D79-9384-F169C5F36DBD}"/>
              </a:ext>
            </a:extLst>
          </p:cNvPr>
          <p:cNvSpPr txBox="1"/>
          <p:nvPr/>
        </p:nvSpPr>
        <p:spPr>
          <a:xfrm>
            <a:off x="667733" y="491543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 가치</a:t>
            </a:r>
          </a:p>
        </p:txBody>
      </p:sp>
    </p:spTree>
    <p:extLst>
      <p:ext uri="{BB962C8B-B14F-4D97-AF65-F5344CB8AC3E}">
        <p14:creationId xmlns:p14="http://schemas.microsoft.com/office/powerpoint/2010/main" val="68780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3" name="Google Shape;163;p5"/>
          <p:cNvGrpSpPr/>
          <p:nvPr/>
        </p:nvGrpSpPr>
        <p:grpSpPr>
          <a:xfrm>
            <a:off x="7574780" y="253581"/>
            <a:ext cx="4348751" cy="276999"/>
            <a:chOff x="7574780" y="253581"/>
            <a:chExt cx="4348751" cy="276999"/>
          </a:xfrm>
        </p:grpSpPr>
        <p:sp>
          <p:nvSpPr>
            <p:cNvPr id="164" name="Google Shape;164;p5"/>
            <p:cNvSpPr/>
            <p:nvPr/>
          </p:nvSpPr>
          <p:spPr>
            <a:xfrm>
              <a:off x="10993353" y="282080"/>
              <a:ext cx="930178" cy="22000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7934960" y="253581"/>
              <a:ext cx="11804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ea typeface="KoPubWorld돋움체 Light" panose="00000300000000000000" pitchFamily="2" charset="-127"/>
                  <a:sym typeface="Arial"/>
                </a:rPr>
                <a:t>Chapter 1</a:t>
              </a:r>
              <a:endParaRPr sz="1200" b="0" i="0" u="none" strike="noStrike" cap="none" dirty="0">
                <a:solidFill>
                  <a:schemeClr val="lt1"/>
                </a:solidFill>
                <a:ea typeface="KoPubWorld돋움체 Light" panose="00000300000000000000" pitchFamily="2" charset="-127"/>
                <a:sym typeface="Arial"/>
              </a:endParaRPr>
            </a:p>
          </p:txBody>
        </p:sp>
      </p:grpSp>
      <p:sp>
        <p:nvSpPr>
          <p:cNvPr id="176" name="Google Shape;176;p5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692" y="483966"/>
            <a:ext cx="2601768" cy="425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3199" y="1496430"/>
            <a:ext cx="5689600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① ESG </a:t>
            </a:r>
            <a:r>
              <a:rPr lang="ko-KR" altLang="en-US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자가진단 서비스</a:t>
            </a:r>
            <a:endParaRPr lang="en-US" altLang="ko-KR" b="1" dirty="0">
              <a:solidFill>
                <a:srgbClr val="558FC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• 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운영 방식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서류 절차 없이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비대면을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활용한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자가진단서비스 제공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경영을 진단할 수 있는 솔루션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종합등급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E/S/G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부문별 등급과 현황을 담은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진단보고서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발급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외부업체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위탁 운영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• 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확보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외주업제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자체 데이터와 각 기업이 제출하는 데이터 활용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• 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대표 활용 방안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선정된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우수기업에게는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우대금리 등 다양한 혜택을 제공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대출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전용상품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(KB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그린 웨이브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우대대출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이용할 때 추가 금리인하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최대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0.4%p)</a:t>
            </a: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② Green Wave </a:t>
            </a:r>
            <a:r>
              <a:rPr lang="ko-KR" altLang="en-US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필</a:t>
            </a:r>
            <a:r>
              <a:rPr lang="en-US" altLang="ko-KR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必</a:t>
            </a:r>
            <a:r>
              <a:rPr lang="en-US" altLang="ko-KR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환경 캠페인</a:t>
            </a:r>
            <a:endParaRPr lang="en-US" altLang="ko-KR" b="1" dirty="0">
              <a:solidFill>
                <a:srgbClr val="558FC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• Less Paper, Save Energy, No Plastic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기본방향으로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종이통장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줄이기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전기사용 줄이기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음식물 쓰레기 줄이기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일회용품 줄이기 등 친환경 활동을 실시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49" y="3897745"/>
            <a:ext cx="5154213" cy="24519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21" y="1496430"/>
            <a:ext cx="4988541" cy="20133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590901-567E-CB08-30F0-16B2173B8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043D4F-48E7-7DA4-AC14-B446A102DC16}"/>
              </a:ext>
            </a:extLst>
          </p:cNvPr>
          <p:cNvSpPr txBox="1"/>
          <p:nvPr/>
        </p:nvSpPr>
        <p:spPr>
          <a:xfrm>
            <a:off x="667733" y="497624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타사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현황 ① </a:t>
            </a:r>
          </a:p>
        </p:txBody>
      </p:sp>
    </p:spTree>
    <p:extLst>
      <p:ext uri="{BB962C8B-B14F-4D97-AF65-F5344CB8AC3E}">
        <p14:creationId xmlns:p14="http://schemas.microsoft.com/office/powerpoint/2010/main" val="295188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3" name="Google Shape;163;p5"/>
          <p:cNvGrpSpPr/>
          <p:nvPr/>
        </p:nvGrpSpPr>
        <p:grpSpPr>
          <a:xfrm>
            <a:off x="7574780" y="253581"/>
            <a:ext cx="4348751" cy="276999"/>
            <a:chOff x="7574780" y="253581"/>
            <a:chExt cx="4348751" cy="276999"/>
          </a:xfrm>
        </p:grpSpPr>
        <p:sp>
          <p:nvSpPr>
            <p:cNvPr id="164" name="Google Shape;164;p5"/>
            <p:cNvSpPr/>
            <p:nvPr/>
          </p:nvSpPr>
          <p:spPr>
            <a:xfrm>
              <a:off x="10993353" y="282080"/>
              <a:ext cx="930178" cy="22000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7934960" y="253581"/>
              <a:ext cx="11804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ea typeface="KoPubWorld돋움체 Light" panose="00000300000000000000" pitchFamily="2" charset="-127"/>
                  <a:sym typeface="Arial"/>
                </a:rPr>
                <a:t>Chapter 1</a:t>
              </a:r>
              <a:endParaRPr sz="1200" b="0" i="0" u="none" strike="noStrike" cap="none" dirty="0">
                <a:solidFill>
                  <a:schemeClr val="lt1"/>
                </a:solidFill>
                <a:ea typeface="KoPubWorld돋움체 Light" panose="00000300000000000000" pitchFamily="2" charset="-127"/>
                <a:sym typeface="Arial"/>
              </a:endParaRPr>
            </a:p>
          </p:txBody>
        </p:sp>
      </p:grpSp>
      <p:sp>
        <p:nvSpPr>
          <p:cNvPr id="176" name="Google Shape;176;p5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90" y="379863"/>
            <a:ext cx="1852697" cy="6773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64228" y="1483695"/>
            <a:ext cx="452668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① </a:t>
            </a:r>
            <a:r>
              <a:rPr lang="ko-KR" altLang="en-US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국내 </a:t>
            </a:r>
            <a:r>
              <a:rPr lang="ko-KR" altLang="en-US" b="1" dirty="0" err="1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금융사</a:t>
            </a:r>
            <a:r>
              <a:rPr lang="ko-KR" altLang="en-US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최초 </a:t>
            </a:r>
            <a:r>
              <a:rPr lang="en-US" altLang="ko-KR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평가모형</a:t>
            </a:r>
            <a:endParaRPr lang="en-US" altLang="ko-KR" b="1" dirty="0">
              <a:solidFill>
                <a:srgbClr val="558FC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• 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운영 방식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기업의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투자 수준을 평가하는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모형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투자에 따른 영향과 지속가능 수준을 평가하는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신한 지속가능 모형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A+ ~ C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등급으로 평가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• 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활용 영역</a:t>
            </a:r>
            <a:endParaRPr lang="en-US" altLang="ko-KR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IFRS(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국제회계기준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와 외부감사 기업에 대한 평가를 시작으로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향후 관련 데이터 누적을 통해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비외감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중소기업까지 평가를 확대하도록 모형을 더 정교화 할 계획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'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신한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우수 상생지원대출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'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대상 선정기준으로 활용할 예정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② </a:t>
            </a:r>
            <a:r>
              <a:rPr lang="ko-KR" altLang="en-US" b="1" dirty="0" err="1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금융배출량</a:t>
            </a:r>
            <a:r>
              <a:rPr lang="ko-KR" altLang="en-US" b="1" dirty="0">
                <a:solidFill>
                  <a:srgbClr val="558FC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측정 시스템</a:t>
            </a:r>
            <a:endParaRPr lang="en-US" altLang="ko-KR" b="1" dirty="0">
              <a:solidFill>
                <a:srgbClr val="558FC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탄소배출량을 대출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투자금액 등 그룹의 금융자산을 기준으로 정교하게 산출하는 시스템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총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산업군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약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230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조원의 금융자산에 대한 탄소배출량을 측정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8" name="Picture 4" descr="한사람당 연간 1톤 탄소 절감...신한은행 ESG 실천 동참 '제로 챌린지' 실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86" y="4009171"/>
            <a:ext cx="32385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ESG Ratings | FTSE Russel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704AEF-1FAA-8F1A-04F1-5EEF1BAE3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3B1187-E388-5D19-4039-4C1C94CC1DEF}"/>
              </a:ext>
            </a:extLst>
          </p:cNvPr>
          <p:cNvSpPr txBox="1"/>
          <p:nvPr/>
        </p:nvSpPr>
        <p:spPr>
          <a:xfrm>
            <a:off x="667733" y="497624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타사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현황 ②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706421-A0E3-BED0-BD74-E04CF9E52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986" y="1435875"/>
            <a:ext cx="3238500" cy="22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8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/>
          <p:nvPr/>
        </p:nvSpPr>
        <p:spPr>
          <a:xfrm>
            <a:off x="174479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174478" y="253581"/>
            <a:ext cx="136995" cy="1077508"/>
          </a:xfrm>
          <a:prstGeom prst="rect">
            <a:avLst/>
          </a:prstGeom>
          <a:solidFill>
            <a:srgbClr val="156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7574780" y="253581"/>
            <a:ext cx="4348751" cy="276999"/>
            <a:chOff x="7574780" y="253581"/>
            <a:chExt cx="4348751" cy="276999"/>
          </a:xfrm>
        </p:grpSpPr>
        <p:sp>
          <p:nvSpPr>
            <p:cNvPr id="190" name="Google Shape;190;p6"/>
            <p:cNvSpPr/>
            <p:nvPr/>
          </p:nvSpPr>
          <p:spPr>
            <a:xfrm>
              <a:off x="10993353" y="282080"/>
              <a:ext cx="930178" cy="220000"/>
            </a:xfrm>
            <a:prstGeom prst="homePlate">
              <a:avLst>
                <a:gd name="adj" fmla="val 500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683144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9844643" y="282080"/>
              <a:ext cx="1453961" cy="230630"/>
            </a:xfrm>
            <a:prstGeom prst="flowChartInputOutpu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574780" y="282080"/>
              <a:ext cx="1913603" cy="230630"/>
            </a:xfrm>
            <a:prstGeom prst="flowChartInputOutput">
              <a:avLst/>
            </a:prstGeom>
            <a:solidFill>
              <a:srgbClr val="1561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7934960" y="253581"/>
              <a:ext cx="11804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ea typeface="KoPubWorld돋움체 Light" panose="00000300000000000000" pitchFamily="2" charset="-127"/>
                  <a:sym typeface="Arial"/>
                </a:rPr>
                <a:t>Chapter 1</a:t>
              </a:r>
              <a:endParaRPr sz="1200" b="0" i="0" u="none" strike="noStrike" cap="none" dirty="0">
                <a:solidFill>
                  <a:schemeClr val="lt1"/>
                </a:solidFill>
                <a:ea typeface="KoPubWorld돋움체 Light" panose="00000300000000000000" pitchFamily="2" charset="-127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46" y="1407054"/>
            <a:ext cx="4363059" cy="9240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42678A-DED7-C1E9-EC07-B3695F8152F7}"/>
              </a:ext>
            </a:extLst>
          </p:cNvPr>
          <p:cNvSpPr/>
          <p:nvPr/>
        </p:nvSpPr>
        <p:spPr>
          <a:xfrm>
            <a:off x="5797272" y="1124187"/>
            <a:ext cx="57717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기후변화가 더이상 먼 미래의 고민이 아니라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범국가적 차원의 시급한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아젠다라는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판단 아래 탄소중립을 위한 그룹 차원의 대응을 본격화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상품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대출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·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투자 및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채권 발행 등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금융을 지속적으로 확대하여 지원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원칙과 기준에 따른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경영을 추진하여 모든 이해관계자에게 신뢰받는 금융그룹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B03D16-F0A3-89AA-7CDF-82AC1BB1E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23" y="6348524"/>
            <a:ext cx="1247401" cy="300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A89BDB-B3B1-54FA-E0DA-DE731629E661}"/>
              </a:ext>
            </a:extLst>
          </p:cNvPr>
          <p:cNvSpPr txBox="1"/>
          <p:nvPr/>
        </p:nvSpPr>
        <p:spPr>
          <a:xfrm>
            <a:off x="667733" y="497624"/>
            <a:ext cx="3888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우리은행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사업현황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9FAFAF-A8BC-D84E-A2FE-19D58E2F1D6B}"/>
              </a:ext>
            </a:extLst>
          </p:cNvPr>
          <p:cNvGraphicFramePr>
            <a:graphicFrameLocks noGrp="1"/>
          </p:cNvGraphicFramePr>
          <p:nvPr/>
        </p:nvGraphicFramePr>
        <p:xfrm>
          <a:off x="427066" y="3702927"/>
          <a:ext cx="6257819" cy="220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5291">
                  <a:extLst>
                    <a:ext uri="{9D8B030D-6E8A-4147-A177-3AD203B41FA5}">
                      <a16:colId xmlns:a16="http://schemas.microsoft.com/office/drawing/2014/main" val="526145446"/>
                    </a:ext>
                  </a:extLst>
                </a:gridCol>
                <a:gridCol w="1739981">
                  <a:extLst>
                    <a:ext uri="{9D8B030D-6E8A-4147-A177-3AD203B41FA5}">
                      <a16:colId xmlns:a16="http://schemas.microsoft.com/office/drawing/2014/main" val="1618083486"/>
                    </a:ext>
                  </a:extLst>
                </a:gridCol>
                <a:gridCol w="1798092">
                  <a:extLst>
                    <a:ext uri="{9D8B030D-6E8A-4147-A177-3AD203B41FA5}">
                      <a16:colId xmlns:a16="http://schemas.microsoft.com/office/drawing/2014/main" val="3449468002"/>
                    </a:ext>
                  </a:extLst>
                </a:gridCol>
                <a:gridCol w="1564455">
                  <a:extLst>
                    <a:ext uri="{9D8B030D-6E8A-4147-A177-3AD203B41FA5}">
                      <a16:colId xmlns:a16="http://schemas.microsoft.com/office/drawing/2014/main" val="1148364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주요내용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0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미션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금융을 통해 우리가 만드는 더 나은 세상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4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중장기 </a:t>
                      </a:r>
                      <a:r>
                        <a:rPr lang="en-US" altLang="ko-KR" sz="11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11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Plan</a:t>
                      </a:r>
                      <a:r>
                        <a:rPr lang="en-US" altLang="ko-KR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Zero 100</a:t>
                      </a:r>
                    </a:p>
                    <a:p>
                      <a:pPr algn="ctr" latinLnBrk="1"/>
                      <a:r>
                        <a:rPr lang="en-US" altLang="ko-KR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2050</a:t>
                      </a:r>
                      <a:r>
                        <a:rPr lang="ko-KR" altLang="en-US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년까지 그룹 내부 및 자산 포트폴리오 탄소배출 </a:t>
                      </a:r>
                      <a:r>
                        <a:rPr lang="en-US" altLang="ko-KR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Zero </a:t>
                      </a:r>
                      <a:r>
                        <a:rPr lang="ko-KR" altLang="en-US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달성</a:t>
                      </a:r>
                      <a:endParaRPr lang="en-US" altLang="ko-KR" sz="11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2030</a:t>
                      </a:r>
                      <a:r>
                        <a:rPr lang="ko-KR" altLang="en-US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년까지 </a:t>
                      </a:r>
                      <a:r>
                        <a:rPr lang="en-US" altLang="ko-KR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</a:t>
                      </a:r>
                      <a:r>
                        <a:rPr lang="ko-KR" altLang="en-US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금융 </a:t>
                      </a:r>
                      <a:r>
                        <a:rPr lang="en-US" altLang="ko-KR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100</a:t>
                      </a:r>
                      <a:r>
                        <a:rPr lang="ko-KR" altLang="en-US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조원 지원</a:t>
                      </a:r>
                      <a:endParaRPr lang="ko-KR" altLang="en-US" sz="11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36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전략방향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E: </a:t>
                      </a:r>
                      <a:r>
                        <a:rPr lang="ko-KR" altLang="en-US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친환경 경영 확대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S: </a:t>
                      </a:r>
                      <a:r>
                        <a:rPr lang="ko-KR" altLang="en-US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사회적 가치 창출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G: </a:t>
                      </a:r>
                      <a:r>
                        <a:rPr lang="ko-KR" altLang="en-US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투명경영 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8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중점영역</a:t>
                      </a:r>
                      <a:endParaRPr lang="ko-KR" altLang="en-US" sz="1100" b="1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녹색금융 활성화</a:t>
                      </a:r>
                      <a:endParaRPr lang="en-US" altLang="ko-KR" sz="11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기후변화 대응체계 구축</a:t>
                      </a:r>
                      <a:endParaRPr lang="en-US" altLang="ko-KR" sz="11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환경경영 관리체계 강화</a:t>
                      </a:r>
                      <a:endParaRPr lang="en-US" altLang="ko-KR" sz="11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사회적 금융 확대</a:t>
                      </a:r>
                      <a:endParaRPr lang="en-US" altLang="ko-KR" sz="11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금융소비자 권익 증대</a:t>
                      </a:r>
                      <a:endParaRPr lang="en-US" altLang="ko-KR" sz="11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다양성 존중 문화 확립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</a:t>
                      </a:r>
                      <a:r>
                        <a:rPr lang="ko-KR" altLang="en-US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금융 관리체계 강화</a:t>
                      </a:r>
                      <a:endParaRPr lang="en-US" altLang="ko-KR" sz="11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투명한 </a:t>
                      </a:r>
                      <a:r>
                        <a:rPr lang="en-US" altLang="ko-KR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정보 공시</a:t>
                      </a:r>
                      <a:endParaRPr lang="en-US" altLang="ko-KR" sz="11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ESG </a:t>
                      </a:r>
                      <a:r>
                        <a:rPr lang="ko-KR" altLang="en-US" sz="11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거버넌스 고도화</a:t>
                      </a:r>
                      <a:endParaRPr lang="ko-KR" altLang="en-US" sz="11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6952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C66C5AB-3F3B-526E-3102-81B956A29641}"/>
              </a:ext>
            </a:extLst>
          </p:cNvPr>
          <p:cNvSpPr txBox="1"/>
          <p:nvPr/>
        </p:nvSpPr>
        <p:spPr>
          <a:xfrm>
            <a:off x="427066" y="3244561"/>
            <a:ext cx="2715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58FC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우리은행 </a:t>
            </a:r>
            <a:r>
              <a:rPr lang="en-US" altLang="ko-KR" b="1" dirty="0">
                <a:solidFill>
                  <a:srgbClr val="558FC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ESG </a:t>
            </a:r>
            <a:r>
              <a:rPr lang="ko-KR" altLang="en-US" b="1" dirty="0">
                <a:solidFill>
                  <a:srgbClr val="558FC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내용 정리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770257-B209-4ED2-77D8-2CC5E8AFAC8B}"/>
              </a:ext>
            </a:extLst>
          </p:cNvPr>
          <p:cNvSpPr/>
          <p:nvPr/>
        </p:nvSpPr>
        <p:spPr>
          <a:xfrm>
            <a:off x="7122271" y="3906326"/>
            <a:ext cx="46426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그린본드’와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‘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소셜본드’가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결합된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채권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(9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천억원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발행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/>
            </a:r>
            <a:b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‘우리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혁신기업대출’을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출시해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ESG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우수기업 대상 대출 한도와 금리우대 혜택 제공 및 석탄 발전소 건설을 위한 신규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PF(project Financing)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중단</a:t>
            </a:r>
            <a:endParaRPr lang="en-US" altLang="ko-KR" b="0" i="0" dirty="0">
              <a:solidFill>
                <a:srgbClr val="222222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b="0" i="0" dirty="0">
              <a:solidFill>
                <a:srgbClr val="222222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전사적으로 추진 중인 ‘으쓱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(ESG)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캠페인’을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통해 전 임직원이 환경보호에 동참해 친환경 경영을 강화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428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5951</TotalTime>
  <Words>4741</Words>
  <Application>Microsoft Office PowerPoint</Application>
  <PresentationFormat>와이드스크린</PresentationFormat>
  <Paragraphs>1130</Paragraphs>
  <Slides>48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2" baseType="lpstr">
      <vt:lpstr>AngsanaUPC</vt:lpstr>
      <vt:lpstr>KoPubWorld돋움체 Bold</vt:lpstr>
      <vt:lpstr>KoPubWorld돋움체 Light</vt:lpstr>
      <vt:lpstr>KoPubWorld돋움체 Medium</vt:lpstr>
      <vt:lpstr>Nanum Gothic</vt:lpstr>
      <vt:lpstr>NanumGothic</vt:lpstr>
      <vt:lpstr>Noto Sans Symbols</vt:lpstr>
      <vt:lpstr>나눔고딕 ExtraBold</vt:lpstr>
      <vt:lpstr>나눔스퀘어_ac ExtraBold</vt:lpstr>
      <vt:lpstr>Malgun Gothic</vt:lpstr>
      <vt:lpstr>Malgun 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김하림(보건관리학과)</dc:creator>
  <cp:lastModifiedBy>user</cp:lastModifiedBy>
  <cp:revision>180</cp:revision>
  <dcterms:created xsi:type="dcterms:W3CDTF">2022-02-02T02:10:03Z</dcterms:created>
  <dcterms:modified xsi:type="dcterms:W3CDTF">2022-06-13T00:56:52Z</dcterms:modified>
</cp:coreProperties>
</file>